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3" r:id="rId6"/>
    <p:sldId id="269" r:id="rId7"/>
    <p:sldId id="260" r:id="rId8"/>
    <p:sldId id="265" r:id="rId9"/>
    <p:sldId id="266" r:id="rId10"/>
    <p:sldId id="261" r:id="rId11"/>
    <p:sldId id="264" r:id="rId12"/>
    <p:sldId id="267" r:id="rId13"/>
    <p:sldId id="262" r:id="rId14"/>
    <p:sldId id="268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7CB57-2744-48E1-BAF5-17A63CB51CFF}" type="datetimeFigureOut">
              <a:rPr lang="hu-HU" smtClean="0"/>
              <a:t>2025. 01. 08.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82B71-2E71-4A78-B11E-F1CA30FCEB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2486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0F707B-C9CF-9227-90F6-249BC071D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55195CD-F400-7682-49F3-D1F03651A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6282C27-12EE-173B-1B1D-843551E02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B028-6A28-42FD-ACDE-5D25C7A0D976}" type="datetimeFigureOut">
              <a:rPr lang="hu-HU" smtClean="0"/>
              <a:t>2025. 01. 08.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EDB6072-58D7-CE41-664A-8738BD1E6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020921-4E29-C442-77C3-0D74A2356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3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EA7B0C-69E6-A8EA-3B71-49CF1434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0E20896-429F-B86D-D6CF-36AFB8C42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AB0B827-BFD0-8266-EC04-C2E98CE8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B028-6A28-42FD-ACDE-5D25C7A0D976}" type="datetimeFigureOut">
              <a:rPr lang="hu-HU" smtClean="0"/>
              <a:t>2025. 01. 08.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5DF6209-DE1A-6ABE-EC81-F8D2878B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C728622-7C73-1D8E-E5DB-A7E6CC928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6109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C3E6C1BB-EEDD-B9B7-8811-83685BF287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7E332E3-35B1-75C4-7F9C-4935CF93D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0AB90CE-3B85-7802-3FEF-F019D3ACD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B028-6A28-42FD-ACDE-5D25C7A0D976}" type="datetimeFigureOut">
              <a:rPr lang="hu-HU" smtClean="0"/>
              <a:t>2025. 01. 08.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F3B5116-AE01-0030-D9D7-00C71AE46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F40BB21-317F-90F0-56FE-96ED2C2C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8714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BC9131-0895-3562-BD46-033D8ED2C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A9C0D9-E3BA-0DB1-DAF2-43A9E9BC7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143F907-3F9D-B53A-269A-3DA6F52F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B028-6A28-42FD-ACDE-5D25C7A0D976}" type="datetimeFigureOut">
              <a:rPr lang="hu-HU" smtClean="0"/>
              <a:t>2025. 01. 08.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0573958-D1B9-124A-95C0-EB3DA5BEC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D953B04-D93C-176E-E444-ECA702C3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54557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FB4911-412B-43C2-06C8-42EED7655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7A96939-ACFA-44B0-F9F0-347BC330A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3EFFE39-D23B-1625-6203-B5621CF2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B028-6A28-42FD-ACDE-5D25C7A0D976}" type="datetimeFigureOut">
              <a:rPr lang="hu-HU" smtClean="0"/>
              <a:t>2025. 01. 08.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1F1D25E-D1CC-567C-F163-95F0CD8C6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24ADF63-5297-6516-001E-02E1FA8AB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8746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06856C-1850-4C33-4791-702BD7EE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EC06E17-AB75-4C92-FFF1-E980417097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123DBDF-F699-F99B-499D-552AC6107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6F003B4-BE55-A88B-E6BA-A1B3F0FC2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B028-6A28-42FD-ACDE-5D25C7A0D976}" type="datetimeFigureOut">
              <a:rPr lang="hu-HU" smtClean="0"/>
              <a:t>2025. 01. 08.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8BF4FDD-E76C-C7CF-E34D-AC2145EBB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FB7B504-665A-CED7-98B8-FB007E8B2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080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909F82-FD77-FC98-8151-AEF339F8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135A2CC-090C-632B-2E9E-7F7C2329D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FD9A958-9F5B-8733-0D77-2B8976082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94CFCC2-EE29-E557-CDCA-0C42B0DE5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AEA00FE-0BB7-50D2-A5A2-5C6490B7C3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40A94F43-E901-98E6-E1EF-8D4D93E18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B028-6A28-42FD-ACDE-5D25C7A0D976}" type="datetimeFigureOut">
              <a:rPr lang="hu-HU" smtClean="0"/>
              <a:t>2025. 01. 08.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262BAAA7-D84E-1A0A-EE71-F1A9A793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8D1A09D-1AF1-1B83-B477-4AEF627C8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028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CCB9C2-0E22-D9BF-BE13-4E92CBF0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DB5B8FD-AAFF-8244-59A5-FC2E16522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B028-6A28-42FD-ACDE-5D25C7A0D976}" type="datetimeFigureOut">
              <a:rPr lang="hu-HU" smtClean="0"/>
              <a:t>2025. 01. 08.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7B21FB0-0232-2C14-E70F-4F7F1E3B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E1AECD3-0E90-18E0-2030-A5059E8B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2066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B99C2B3A-1B2B-3206-59F6-68113B71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B028-6A28-42FD-ACDE-5D25C7A0D976}" type="datetimeFigureOut">
              <a:rPr lang="hu-HU" smtClean="0"/>
              <a:t>2025. 01. 08.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1318CC8-2D99-03F5-2B21-9F0A7EEDC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2E4B3AC-6434-A6BC-B3FA-8B5AA27C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3404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84B198-25D0-4B65-46A1-DC2D5742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D08C77-9343-B15D-5B44-7CE451F1B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16BC88B-D5C0-32F6-4E4B-8A37DC13D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10E044B-B1B4-0341-1C2F-842983EDD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B028-6A28-42FD-ACDE-5D25C7A0D976}" type="datetimeFigureOut">
              <a:rPr lang="hu-HU" smtClean="0"/>
              <a:t>2025. 01. 08.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7778E51-E06C-23C5-46B4-E7ACCE173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46725B8-9C61-AECE-B539-F65F21BF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6121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F7ED6D-8955-8033-BBC9-48D6F654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5F6EECCE-CA96-D57E-4DB2-16BBAA4F6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52B8871-98CB-5FAF-211F-1701D3A70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F824B17-5A5B-3F70-53BF-3BCADCFE0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B028-6A28-42FD-ACDE-5D25C7A0D976}" type="datetimeFigureOut">
              <a:rPr lang="hu-HU" smtClean="0"/>
              <a:t>2025. 01. 08.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16B49E1-5383-93A5-AE48-278A34ADA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2E223D0-00BA-19A2-FA9D-C5350BD9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6884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B7781AF2-DE08-A260-3FB3-78ADE5DA276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" y="0"/>
            <a:ext cx="12192000" cy="6966857"/>
          </a:xfrm>
          <a:prstGeom prst="rect">
            <a:avLst/>
          </a:prstGeom>
        </p:spPr>
      </p:pic>
      <p:sp>
        <p:nvSpPr>
          <p:cNvPr id="2" name="Cím helye 1">
            <a:extLst>
              <a:ext uri="{FF2B5EF4-FFF2-40B4-BE49-F238E27FC236}">
                <a16:creationId xmlns:a16="http://schemas.microsoft.com/office/drawing/2014/main" id="{9C4A07AE-63A1-87BA-D4C8-05ED928CA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vert="horz" lIns="360000" tIns="72000" rIns="360000" bIns="7200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B7E9721-92F6-BCCB-267F-E4DBF8D31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vert="horz" lIns="180000" tIns="288000" rIns="180000" bIns="28800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E2B6BC4-97C4-1905-34EF-C408A21E38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D4B028-6A28-42FD-ACDE-5D25C7A0D976}" type="datetimeFigureOut">
              <a:rPr lang="hu-HU" smtClean="0"/>
              <a:t>2025. 01. 08.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8657873-84D9-7781-37C5-87A5A52E0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BBF22F-E4A4-061F-BB75-35BED4994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685B30-107A-4A39-862D-9E77F4D2A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5686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40000"/>
              <a:lumOff val="60000"/>
            </a:schemeClr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4">
              <a:lumMod val="20000"/>
              <a:lumOff val="8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4">
              <a:lumMod val="20000"/>
              <a:lumOff val="8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4">
              <a:lumMod val="20000"/>
              <a:lumOff val="8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20000"/>
              <a:lumOff val="8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20000"/>
              <a:lumOff val="8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F57F95-E66A-5EB1-7A5B-E273FC7B9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7387"/>
            <a:ext cx="9144000" cy="2801074"/>
          </a:xfrm>
        </p:spPr>
        <p:txBody>
          <a:bodyPr>
            <a:normAutofit/>
          </a:bodyPr>
          <a:lstStyle/>
          <a:p>
            <a:r>
              <a:rPr lang="en-US" dirty="0"/>
              <a:t>ISIC 2024 - Skin Cancer Detection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EDE7C51-A864-0472-0FA9-939E93E0A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28932"/>
            <a:ext cx="9144000" cy="1838404"/>
          </a:xfrm>
        </p:spPr>
        <p:txBody>
          <a:bodyPr>
            <a:normAutofit/>
          </a:bodyPr>
          <a:lstStyle/>
          <a:p>
            <a:r>
              <a:rPr lang="hu-HU" dirty="0" err="1"/>
              <a:t>Solution</a:t>
            </a:r>
            <a:r>
              <a:rPr lang="hu-HU" dirty="0"/>
              <a:t> of Team „42”</a:t>
            </a:r>
          </a:p>
        </p:txBody>
      </p:sp>
    </p:spTree>
    <p:extLst>
      <p:ext uri="{BB962C8B-B14F-4D97-AF65-F5344CB8AC3E}">
        <p14:creationId xmlns:p14="http://schemas.microsoft.com/office/powerpoint/2010/main" val="3024723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A89CB8-C8DA-4BDA-CB15-9677893E3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Architecture</a:t>
            </a:r>
            <a:r>
              <a:rPr lang="hu-HU" dirty="0"/>
              <a:t> 1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BCD1FBB-1C83-F858-B388-7E5EE8E4E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First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train</a:t>
            </a:r>
            <a:r>
              <a:rPr lang="hu-HU" dirty="0"/>
              <a:t> an </a:t>
            </a:r>
            <a:r>
              <a:rPr lang="hu-HU" dirty="0" err="1"/>
              <a:t>autoencoder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a </a:t>
            </a:r>
            <a:r>
              <a:rPr lang="hu-HU" dirty="0" err="1"/>
              <a:t>buch</a:t>
            </a:r>
            <a:r>
              <a:rPr lang="hu-HU" dirty="0"/>
              <a:t> of </a:t>
            </a:r>
            <a:r>
              <a:rPr lang="hu-HU" dirty="0" err="1"/>
              <a:t>benign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hu-HU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07DDEEBC-3715-1B1E-E774-30C236DBA4FB}"/>
              </a:ext>
            </a:extLst>
          </p:cNvPr>
          <p:cNvGrpSpPr/>
          <p:nvPr/>
        </p:nvGrpSpPr>
        <p:grpSpPr>
          <a:xfrm>
            <a:off x="4059958" y="3096038"/>
            <a:ext cx="3832572" cy="1810512"/>
            <a:chOff x="3693738" y="4053524"/>
            <a:chExt cx="4381872" cy="1659118"/>
          </a:xfrm>
        </p:grpSpPr>
        <p:sp>
          <p:nvSpPr>
            <p:cNvPr id="5" name="Téglalap 4">
              <a:extLst>
                <a:ext uri="{FF2B5EF4-FFF2-40B4-BE49-F238E27FC236}">
                  <a16:creationId xmlns:a16="http://schemas.microsoft.com/office/drawing/2014/main" id="{7E9B3144-9D9F-F689-5D8F-AEDFF65EEFDD}"/>
                </a:ext>
              </a:extLst>
            </p:cNvPr>
            <p:cNvSpPr/>
            <p:nvPr/>
          </p:nvSpPr>
          <p:spPr>
            <a:xfrm>
              <a:off x="3693738" y="4053524"/>
              <a:ext cx="499620" cy="16591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2DADA4D3-45D4-94E2-6330-D44D8DF9C250}"/>
                </a:ext>
              </a:extLst>
            </p:cNvPr>
            <p:cNvSpPr/>
            <p:nvPr/>
          </p:nvSpPr>
          <p:spPr>
            <a:xfrm>
              <a:off x="4319044" y="4531935"/>
              <a:ext cx="856267" cy="7022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AC2BC692-7171-7A62-30CB-F9B4A61F793F}"/>
                </a:ext>
              </a:extLst>
            </p:cNvPr>
            <p:cNvSpPr/>
            <p:nvPr/>
          </p:nvSpPr>
          <p:spPr>
            <a:xfrm>
              <a:off x="5300997" y="4700439"/>
              <a:ext cx="1167354" cy="36528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b="1" dirty="0"/>
            </a:p>
          </p:txBody>
        </p:sp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4A4EF964-636F-42B9-24B7-7EAFDE97CE4D}"/>
                </a:ext>
              </a:extLst>
            </p:cNvPr>
            <p:cNvSpPr/>
            <p:nvPr/>
          </p:nvSpPr>
          <p:spPr>
            <a:xfrm>
              <a:off x="6594037" y="4531935"/>
              <a:ext cx="856267" cy="7022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Téglalap 8">
              <a:extLst>
                <a:ext uri="{FF2B5EF4-FFF2-40B4-BE49-F238E27FC236}">
                  <a16:creationId xmlns:a16="http://schemas.microsoft.com/office/drawing/2014/main" id="{191D6B72-EB75-913E-DC88-9D54122C45AD}"/>
                </a:ext>
              </a:extLst>
            </p:cNvPr>
            <p:cNvSpPr/>
            <p:nvPr/>
          </p:nvSpPr>
          <p:spPr>
            <a:xfrm>
              <a:off x="7575990" y="4053524"/>
              <a:ext cx="499620" cy="16591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11" name="Kép 10" descr="A képen rozsdabarna, Bézs látható&#10;&#10;Automatikusan generált leírás">
            <a:extLst>
              <a:ext uri="{FF2B5EF4-FFF2-40B4-BE49-F238E27FC236}">
                <a16:creationId xmlns:a16="http://schemas.microsoft.com/office/drawing/2014/main" id="{67F43FED-C233-2EC7-4090-39E9C53F1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14" y="3171735"/>
            <a:ext cx="1475500" cy="1659118"/>
          </a:xfrm>
          <a:prstGeom prst="rect">
            <a:avLst/>
          </a:prstGeom>
        </p:spPr>
      </p:pic>
      <p:pic>
        <p:nvPicPr>
          <p:cNvPr id="13" name="Kép 12" descr="A képen képernyőkép látható&#10;&#10;Automatikusan generált leírás">
            <a:extLst>
              <a:ext uri="{FF2B5EF4-FFF2-40B4-BE49-F238E27FC236}">
                <a16:creationId xmlns:a16="http://schemas.microsoft.com/office/drawing/2014/main" id="{82B54B95-ED05-2498-5945-736206274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74" y="3171735"/>
            <a:ext cx="1482058" cy="1659118"/>
          </a:xfrm>
          <a:prstGeom prst="rect">
            <a:avLst/>
          </a:prstGeom>
        </p:spPr>
      </p:pic>
      <p:sp>
        <p:nvSpPr>
          <p:cNvPr id="14" name="Nyíl: jobbra mutató 13">
            <a:extLst>
              <a:ext uri="{FF2B5EF4-FFF2-40B4-BE49-F238E27FC236}">
                <a16:creationId xmlns:a16="http://schemas.microsoft.com/office/drawing/2014/main" id="{D2E5B2D6-F2C7-4BD9-0CEA-DD8411651D94}"/>
              </a:ext>
            </a:extLst>
          </p:cNvPr>
          <p:cNvSpPr/>
          <p:nvPr/>
        </p:nvSpPr>
        <p:spPr>
          <a:xfrm>
            <a:off x="3399278" y="3756013"/>
            <a:ext cx="436989" cy="49056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Nyíl: jobbra mutató 14">
            <a:extLst>
              <a:ext uri="{FF2B5EF4-FFF2-40B4-BE49-F238E27FC236}">
                <a16:creationId xmlns:a16="http://schemas.microsoft.com/office/drawing/2014/main" id="{A8FBF436-C2CE-6D70-5055-0790A54658C8}"/>
              </a:ext>
            </a:extLst>
          </p:cNvPr>
          <p:cNvSpPr/>
          <p:nvPr/>
        </p:nvSpPr>
        <p:spPr>
          <a:xfrm>
            <a:off x="8139807" y="3761505"/>
            <a:ext cx="436989" cy="49056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871CC05B-EF56-C5FC-F513-1EA5B3C5A9EB}"/>
              </a:ext>
            </a:extLst>
          </p:cNvPr>
          <p:cNvGrpSpPr/>
          <p:nvPr/>
        </p:nvGrpSpPr>
        <p:grpSpPr>
          <a:xfrm>
            <a:off x="10075372" y="569626"/>
            <a:ext cx="864000" cy="864000"/>
            <a:chOff x="9298132" y="523906"/>
            <a:chExt cx="1009316" cy="1008000"/>
          </a:xfrm>
        </p:grpSpPr>
        <p:sp>
          <p:nvSpPr>
            <p:cNvPr id="16" name="Keret 15">
              <a:extLst>
                <a:ext uri="{FF2B5EF4-FFF2-40B4-BE49-F238E27FC236}">
                  <a16:creationId xmlns:a16="http://schemas.microsoft.com/office/drawing/2014/main" id="{F4D5B505-5602-CAEA-1DB5-AC157EFF3B77}"/>
                </a:ext>
              </a:extLst>
            </p:cNvPr>
            <p:cNvSpPr/>
            <p:nvPr/>
          </p:nvSpPr>
          <p:spPr>
            <a:xfrm>
              <a:off x="9298132" y="523906"/>
              <a:ext cx="1008000" cy="1008000"/>
            </a:xfrm>
            <a:prstGeom prst="fram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  <p:sp>
          <p:nvSpPr>
            <p:cNvPr id="17" name="Kereszt 16">
              <a:extLst>
                <a:ext uri="{FF2B5EF4-FFF2-40B4-BE49-F238E27FC236}">
                  <a16:creationId xmlns:a16="http://schemas.microsoft.com/office/drawing/2014/main" id="{007196B8-0EE7-F7A7-AC36-1E7783D6391D}"/>
                </a:ext>
              </a:extLst>
            </p:cNvPr>
            <p:cNvSpPr/>
            <p:nvPr/>
          </p:nvSpPr>
          <p:spPr>
            <a:xfrm>
              <a:off x="9302024" y="523906"/>
              <a:ext cx="1005424" cy="1008000"/>
            </a:xfrm>
            <a:prstGeom prst="plus">
              <a:avLst>
                <a:gd name="adj" fmla="val 440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</p:spTree>
    <p:extLst>
      <p:ext uri="{BB962C8B-B14F-4D97-AF65-F5344CB8AC3E}">
        <p14:creationId xmlns:p14="http://schemas.microsoft.com/office/powerpoint/2010/main" val="3095831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6BEED-A0B8-E300-D9FE-06CB919A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F8E214-4C3B-A02D-5570-EB6A62656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Architecture</a:t>
            </a:r>
            <a:r>
              <a:rPr lang="hu-HU" dirty="0"/>
              <a:t> 2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4E8845-9487-3451-79BA-BDF868F21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Then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decoder</a:t>
            </a:r>
            <a:r>
              <a:rPr lang="hu-HU" dirty="0"/>
              <a:t> and </a:t>
            </a:r>
            <a:r>
              <a:rPr lang="hu-HU" dirty="0" err="1"/>
              <a:t>put</a:t>
            </a:r>
            <a:r>
              <a:rPr lang="hu-HU" dirty="0"/>
              <a:t> a </a:t>
            </a:r>
            <a:r>
              <a:rPr lang="hu-HU" dirty="0" err="1"/>
              <a:t>fully</a:t>
            </a:r>
            <a:r>
              <a:rPr lang="hu-HU" dirty="0"/>
              <a:t> </a:t>
            </a:r>
            <a:r>
              <a:rPr lang="hu-HU" dirty="0" err="1"/>
              <a:t>connected</a:t>
            </a:r>
            <a:r>
              <a:rPr lang="hu-HU" dirty="0"/>
              <a:t> </a:t>
            </a:r>
            <a:r>
              <a:rPr lang="hu-HU" dirty="0" err="1"/>
              <a:t>layer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top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encoder</a:t>
            </a:r>
            <a:endParaRPr lang="hu-HU" dirty="0"/>
          </a:p>
        </p:txBody>
      </p:sp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880C8C17-8B42-7307-2BDB-32363C7978C2}"/>
              </a:ext>
            </a:extLst>
          </p:cNvPr>
          <p:cNvGrpSpPr/>
          <p:nvPr/>
        </p:nvGrpSpPr>
        <p:grpSpPr>
          <a:xfrm>
            <a:off x="10075372" y="569626"/>
            <a:ext cx="864000" cy="864000"/>
            <a:chOff x="9298132" y="523906"/>
            <a:chExt cx="1009316" cy="1008000"/>
          </a:xfrm>
        </p:grpSpPr>
        <p:sp>
          <p:nvSpPr>
            <p:cNvPr id="16" name="Keret 15">
              <a:extLst>
                <a:ext uri="{FF2B5EF4-FFF2-40B4-BE49-F238E27FC236}">
                  <a16:creationId xmlns:a16="http://schemas.microsoft.com/office/drawing/2014/main" id="{FFBEFEE9-358E-58C0-BDDF-21564ACE522A}"/>
                </a:ext>
              </a:extLst>
            </p:cNvPr>
            <p:cNvSpPr/>
            <p:nvPr/>
          </p:nvSpPr>
          <p:spPr>
            <a:xfrm>
              <a:off x="9298132" y="523906"/>
              <a:ext cx="1008000" cy="1008000"/>
            </a:xfrm>
            <a:prstGeom prst="fram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  <p:sp>
          <p:nvSpPr>
            <p:cNvPr id="17" name="Kereszt 16">
              <a:extLst>
                <a:ext uri="{FF2B5EF4-FFF2-40B4-BE49-F238E27FC236}">
                  <a16:creationId xmlns:a16="http://schemas.microsoft.com/office/drawing/2014/main" id="{DBAD0ED3-0340-83FD-8E38-06F7F0D39C66}"/>
                </a:ext>
              </a:extLst>
            </p:cNvPr>
            <p:cNvSpPr/>
            <p:nvPr/>
          </p:nvSpPr>
          <p:spPr>
            <a:xfrm>
              <a:off x="9302024" y="523906"/>
              <a:ext cx="1005424" cy="1008000"/>
            </a:xfrm>
            <a:prstGeom prst="plus">
              <a:avLst>
                <a:gd name="adj" fmla="val 440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  <p:grpSp>
        <p:nvGrpSpPr>
          <p:cNvPr id="39" name="Csoportba foglalás 38">
            <a:extLst>
              <a:ext uri="{FF2B5EF4-FFF2-40B4-BE49-F238E27FC236}">
                <a16:creationId xmlns:a16="http://schemas.microsoft.com/office/drawing/2014/main" id="{33DAFFFB-EEED-7B90-A261-F4FB548E1A19}"/>
              </a:ext>
            </a:extLst>
          </p:cNvPr>
          <p:cNvGrpSpPr/>
          <p:nvPr/>
        </p:nvGrpSpPr>
        <p:grpSpPr>
          <a:xfrm>
            <a:off x="1698034" y="3044952"/>
            <a:ext cx="8303296" cy="2585323"/>
            <a:chOff x="1405426" y="2807208"/>
            <a:chExt cx="8303296" cy="2585323"/>
          </a:xfrm>
        </p:grpSpPr>
        <p:grpSp>
          <p:nvGrpSpPr>
            <p:cNvPr id="4" name="Csoportba foglalás 3">
              <a:extLst>
                <a:ext uri="{FF2B5EF4-FFF2-40B4-BE49-F238E27FC236}">
                  <a16:creationId xmlns:a16="http://schemas.microsoft.com/office/drawing/2014/main" id="{AA9B983E-A5AD-54D8-20FC-10D077929EFB}"/>
                </a:ext>
              </a:extLst>
            </p:cNvPr>
            <p:cNvGrpSpPr/>
            <p:nvPr/>
          </p:nvGrpSpPr>
          <p:grpSpPr>
            <a:xfrm>
              <a:off x="3822330" y="3096037"/>
              <a:ext cx="1920219" cy="1810512"/>
              <a:chOff x="3693738" y="4053524"/>
              <a:chExt cx="2195432" cy="1659118"/>
            </a:xfrm>
          </p:grpSpPr>
          <p:sp>
            <p:nvSpPr>
              <p:cNvPr id="5" name="Téglalap 4">
                <a:extLst>
                  <a:ext uri="{FF2B5EF4-FFF2-40B4-BE49-F238E27FC236}">
                    <a16:creationId xmlns:a16="http://schemas.microsoft.com/office/drawing/2014/main" id="{4812D983-B3BA-9B22-D264-1DE53AF8C852}"/>
                  </a:ext>
                </a:extLst>
              </p:cNvPr>
              <p:cNvSpPr/>
              <p:nvPr/>
            </p:nvSpPr>
            <p:spPr>
              <a:xfrm>
                <a:off x="3693738" y="4053524"/>
                <a:ext cx="499620" cy="165911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6" name="Téglalap 5">
                <a:extLst>
                  <a:ext uri="{FF2B5EF4-FFF2-40B4-BE49-F238E27FC236}">
                    <a16:creationId xmlns:a16="http://schemas.microsoft.com/office/drawing/2014/main" id="{1207B757-D85E-45E1-7FC3-26D7B3667930}"/>
                  </a:ext>
                </a:extLst>
              </p:cNvPr>
              <p:cNvSpPr/>
              <p:nvPr/>
            </p:nvSpPr>
            <p:spPr>
              <a:xfrm>
                <a:off x="4319044" y="4531935"/>
                <a:ext cx="856267" cy="7022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7" name="Téglalap 6">
                <a:extLst>
                  <a:ext uri="{FF2B5EF4-FFF2-40B4-BE49-F238E27FC236}">
                    <a16:creationId xmlns:a16="http://schemas.microsoft.com/office/drawing/2014/main" id="{319D21D2-5FCE-B83D-E512-44C2854C7EA2}"/>
                  </a:ext>
                </a:extLst>
              </p:cNvPr>
              <p:cNvSpPr/>
              <p:nvPr/>
            </p:nvSpPr>
            <p:spPr>
              <a:xfrm>
                <a:off x="5300997" y="4700439"/>
                <a:ext cx="588173" cy="36528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b="1" dirty="0"/>
              </a:p>
            </p:txBody>
          </p:sp>
        </p:grpSp>
        <p:pic>
          <p:nvPicPr>
            <p:cNvPr id="11" name="Kép 10" descr="A képen rozsdabarna, Bézs látható&#10;&#10;Automatikusan generált leírás">
              <a:extLst>
                <a:ext uri="{FF2B5EF4-FFF2-40B4-BE49-F238E27FC236}">
                  <a16:creationId xmlns:a16="http://schemas.microsoft.com/office/drawing/2014/main" id="{F9D4AE90-8E98-5461-0D2F-1B36B5B40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426" y="3171734"/>
              <a:ext cx="1475500" cy="1659118"/>
            </a:xfrm>
            <a:prstGeom prst="rect">
              <a:avLst/>
            </a:prstGeom>
          </p:spPr>
        </p:pic>
        <p:sp>
          <p:nvSpPr>
            <p:cNvPr id="14" name="Nyíl: jobbra mutató 13">
              <a:extLst>
                <a:ext uri="{FF2B5EF4-FFF2-40B4-BE49-F238E27FC236}">
                  <a16:creationId xmlns:a16="http://schemas.microsoft.com/office/drawing/2014/main" id="{9396CCF0-D01F-F31D-EAB4-AC4A57C6517A}"/>
                </a:ext>
              </a:extLst>
            </p:cNvPr>
            <p:cNvSpPr/>
            <p:nvPr/>
          </p:nvSpPr>
          <p:spPr>
            <a:xfrm>
              <a:off x="3149338" y="3756013"/>
              <a:ext cx="436989" cy="490561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Nyíl: jobbra mutató 20">
              <a:extLst>
                <a:ext uri="{FF2B5EF4-FFF2-40B4-BE49-F238E27FC236}">
                  <a16:creationId xmlns:a16="http://schemas.microsoft.com/office/drawing/2014/main" id="{3825D155-3BD7-D4A9-6E91-DA8DA22E4655}"/>
                </a:ext>
              </a:extLst>
            </p:cNvPr>
            <p:cNvSpPr/>
            <p:nvPr/>
          </p:nvSpPr>
          <p:spPr>
            <a:xfrm>
              <a:off x="6078922" y="3756013"/>
              <a:ext cx="436989" cy="490561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grpSp>
          <p:nvGrpSpPr>
            <p:cNvPr id="38" name="Csoportba foglalás 37">
              <a:extLst>
                <a:ext uri="{FF2B5EF4-FFF2-40B4-BE49-F238E27FC236}">
                  <a16:creationId xmlns:a16="http://schemas.microsoft.com/office/drawing/2014/main" id="{4AF527E6-7952-019E-DE45-3BECC42913B7}"/>
                </a:ext>
              </a:extLst>
            </p:cNvPr>
            <p:cNvGrpSpPr/>
            <p:nvPr/>
          </p:nvGrpSpPr>
          <p:grpSpPr>
            <a:xfrm>
              <a:off x="6924622" y="2986623"/>
              <a:ext cx="1262924" cy="2024998"/>
              <a:chOff x="6924622" y="2986623"/>
              <a:chExt cx="1262924" cy="2024998"/>
            </a:xfrm>
          </p:grpSpPr>
          <p:grpSp>
            <p:nvGrpSpPr>
              <p:cNvPr id="22" name="Csoportba foglalás 21">
                <a:extLst>
                  <a:ext uri="{FF2B5EF4-FFF2-40B4-BE49-F238E27FC236}">
                    <a16:creationId xmlns:a16="http://schemas.microsoft.com/office/drawing/2014/main" id="{D475C31C-3BA3-0B6D-8AFA-37135C4A83A1}"/>
                  </a:ext>
                </a:extLst>
              </p:cNvPr>
              <p:cNvGrpSpPr/>
              <p:nvPr/>
            </p:nvGrpSpPr>
            <p:grpSpPr>
              <a:xfrm>
                <a:off x="6924622" y="2986623"/>
                <a:ext cx="1262924" cy="2024998"/>
                <a:chOff x="6924622" y="2986623"/>
                <a:chExt cx="1262924" cy="2024998"/>
              </a:xfrm>
            </p:grpSpPr>
            <p:sp>
              <p:nvSpPr>
                <p:cNvPr id="10" name="Ellipszis 9">
                  <a:extLst>
                    <a:ext uri="{FF2B5EF4-FFF2-40B4-BE49-F238E27FC236}">
                      <a16:creationId xmlns:a16="http://schemas.microsoft.com/office/drawing/2014/main" id="{4FCDC28D-D9CD-9733-77FF-2724014976E0}"/>
                    </a:ext>
                  </a:extLst>
                </p:cNvPr>
                <p:cNvSpPr/>
                <p:nvPr/>
              </p:nvSpPr>
              <p:spPr>
                <a:xfrm>
                  <a:off x="6924622" y="2986623"/>
                  <a:ext cx="432000" cy="43200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hu-HU"/>
                </a:p>
              </p:txBody>
            </p:sp>
            <p:sp>
              <p:nvSpPr>
                <p:cNvPr id="12" name="Ellipszis 11">
                  <a:extLst>
                    <a:ext uri="{FF2B5EF4-FFF2-40B4-BE49-F238E27FC236}">
                      <a16:creationId xmlns:a16="http://schemas.microsoft.com/office/drawing/2014/main" id="{B5EBAF9E-C2B3-9C30-03CF-D6C609C3D24A}"/>
                    </a:ext>
                  </a:extLst>
                </p:cNvPr>
                <p:cNvSpPr/>
                <p:nvPr/>
              </p:nvSpPr>
              <p:spPr>
                <a:xfrm>
                  <a:off x="6924622" y="3785293"/>
                  <a:ext cx="432000" cy="43200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hu-HU"/>
                </a:p>
              </p:txBody>
            </p:sp>
            <p:sp>
              <p:nvSpPr>
                <p:cNvPr id="19" name="Ellipszis 18">
                  <a:extLst>
                    <a:ext uri="{FF2B5EF4-FFF2-40B4-BE49-F238E27FC236}">
                      <a16:creationId xmlns:a16="http://schemas.microsoft.com/office/drawing/2014/main" id="{582C186E-8841-12C3-B247-D9E021659358}"/>
                    </a:ext>
                  </a:extLst>
                </p:cNvPr>
                <p:cNvSpPr/>
                <p:nvPr/>
              </p:nvSpPr>
              <p:spPr>
                <a:xfrm>
                  <a:off x="6924622" y="4579621"/>
                  <a:ext cx="432000" cy="43200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hu-HU"/>
                </a:p>
              </p:txBody>
            </p:sp>
            <p:sp>
              <p:nvSpPr>
                <p:cNvPr id="20" name="Ellipszis 19">
                  <a:extLst>
                    <a:ext uri="{FF2B5EF4-FFF2-40B4-BE49-F238E27FC236}">
                      <a16:creationId xmlns:a16="http://schemas.microsoft.com/office/drawing/2014/main" id="{57147839-65D0-8E50-2428-4F0BE776158B}"/>
                    </a:ext>
                  </a:extLst>
                </p:cNvPr>
                <p:cNvSpPr/>
                <p:nvPr/>
              </p:nvSpPr>
              <p:spPr>
                <a:xfrm>
                  <a:off x="7755546" y="3785293"/>
                  <a:ext cx="432000" cy="43200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hu-HU" dirty="0"/>
                </a:p>
              </p:txBody>
            </p:sp>
          </p:grpSp>
          <p:cxnSp>
            <p:nvCxnSpPr>
              <p:cNvPr id="24" name="Egyenes összekötő 23">
                <a:extLst>
                  <a:ext uri="{FF2B5EF4-FFF2-40B4-BE49-F238E27FC236}">
                    <a16:creationId xmlns:a16="http://schemas.microsoft.com/office/drawing/2014/main" id="{FACA0B3A-DD4C-978F-4102-8509D762FE16}"/>
                  </a:ext>
                </a:extLst>
              </p:cNvPr>
              <p:cNvCxnSpPr>
                <a:cxnSpLocks/>
                <a:stCxn id="10" idx="6"/>
                <a:endCxn id="20" idx="2"/>
              </p:cNvCxnSpPr>
              <p:nvPr/>
            </p:nvCxnSpPr>
            <p:spPr>
              <a:xfrm>
                <a:off x="7356622" y="3202623"/>
                <a:ext cx="398924" cy="798670"/>
              </a:xfrm>
              <a:prstGeom prst="line">
                <a:avLst/>
              </a:prstGeom>
              <a:ln>
                <a:solidFill>
                  <a:schemeClr val="accent2">
                    <a:lumMod val="40000"/>
                    <a:lumOff val="60000"/>
                    <a:alpha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gyenes összekötő 25">
                <a:extLst>
                  <a:ext uri="{FF2B5EF4-FFF2-40B4-BE49-F238E27FC236}">
                    <a16:creationId xmlns:a16="http://schemas.microsoft.com/office/drawing/2014/main" id="{FA1426ED-F73E-F556-8FE2-52C2B1FA0390}"/>
                  </a:ext>
                </a:extLst>
              </p:cNvPr>
              <p:cNvCxnSpPr>
                <a:cxnSpLocks/>
                <a:stCxn id="12" idx="6"/>
                <a:endCxn id="20" idx="2"/>
              </p:cNvCxnSpPr>
              <p:nvPr/>
            </p:nvCxnSpPr>
            <p:spPr>
              <a:xfrm>
                <a:off x="7356622" y="4001293"/>
                <a:ext cx="398924" cy="0"/>
              </a:xfrm>
              <a:prstGeom prst="line">
                <a:avLst/>
              </a:prstGeom>
              <a:ln>
                <a:solidFill>
                  <a:schemeClr val="accent2">
                    <a:lumMod val="40000"/>
                    <a:lumOff val="60000"/>
                    <a:alpha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Egyenes összekötő 29">
                <a:extLst>
                  <a:ext uri="{FF2B5EF4-FFF2-40B4-BE49-F238E27FC236}">
                    <a16:creationId xmlns:a16="http://schemas.microsoft.com/office/drawing/2014/main" id="{41C72C89-F9E2-37E1-8FC6-E5A4B4CA57E9}"/>
                  </a:ext>
                </a:extLst>
              </p:cNvPr>
              <p:cNvCxnSpPr>
                <a:cxnSpLocks/>
                <a:stCxn id="19" idx="6"/>
                <a:endCxn id="20" idx="2"/>
              </p:cNvCxnSpPr>
              <p:nvPr/>
            </p:nvCxnSpPr>
            <p:spPr>
              <a:xfrm flipV="1">
                <a:off x="7356622" y="4001293"/>
                <a:ext cx="398924" cy="794328"/>
              </a:xfrm>
              <a:prstGeom prst="line">
                <a:avLst/>
              </a:prstGeom>
              <a:ln>
                <a:solidFill>
                  <a:schemeClr val="accent2">
                    <a:lumMod val="40000"/>
                    <a:lumOff val="60000"/>
                    <a:alpha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Nyíl: jobbra mutató 35">
              <a:extLst>
                <a:ext uri="{FF2B5EF4-FFF2-40B4-BE49-F238E27FC236}">
                  <a16:creationId xmlns:a16="http://schemas.microsoft.com/office/drawing/2014/main" id="{0906A3DC-EE34-E000-6A5B-24DA8B8077EF}"/>
                </a:ext>
              </a:extLst>
            </p:cNvPr>
            <p:cNvSpPr/>
            <p:nvPr/>
          </p:nvSpPr>
          <p:spPr>
            <a:xfrm>
              <a:off x="8586470" y="3756012"/>
              <a:ext cx="436989" cy="490561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7" name="Szövegdoboz 36">
              <a:extLst>
                <a:ext uri="{FF2B5EF4-FFF2-40B4-BE49-F238E27FC236}">
                  <a16:creationId xmlns:a16="http://schemas.microsoft.com/office/drawing/2014/main" id="{1CCA7D56-64A3-5886-511D-4241B58F45EE}"/>
                </a:ext>
              </a:extLst>
            </p:cNvPr>
            <p:cNvSpPr txBox="1"/>
            <p:nvPr/>
          </p:nvSpPr>
          <p:spPr>
            <a:xfrm>
              <a:off x="9400624" y="2807208"/>
              <a:ext cx="308098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0035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0743B08-F193-D47C-3596-B2263841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Demo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9EA76C7-A06D-CE6D-A9F3-F36E23B78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93349" cy="4351338"/>
          </a:xfrm>
        </p:spPr>
        <p:txBody>
          <a:bodyPr/>
          <a:lstStyle/>
          <a:p>
            <a:r>
              <a:rPr lang="en-US" dirty="0"/>
              <a:t>Android application to reach a wider audience</a:t>
            </a:r>
            <a:endParaRPr lang="hu-HU" dirty="0"/>
          </a:p>
          <a:p>
            <a:r>
              <a:rPr lang="hu-HU" dirty="0" err="1"/>
              <a:t>First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created</a:t>
            </a:r>
            <a:r>
              <a:rPr lang="hu-HU" dirty="0"/>
              <a:t> a </a:t>
            </a:r>
            <a:r>
              <a:rPr lang="hu-HU" dirty="0" err="1"/>
              <a:t>tflite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out of </a:t>
            </a: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trained</a:t>
            </a:r>
            <a:r>
              <a:rPr lang="hu-HU" dirty="0"/>
              <a:t> </a:t>
            </a:r>
            <a:r>
              <a:rPr lang="hu-HU" dirty="0" err="1"/>
              <a:t>model</a:t>
            </a:r>
            <a:endParaRPr lang="hu-HU" dirty="0"/>
          </a:p>
          <a:p>
            <a:r>
              <a:rPr lang="hu-HU" dirty="0" err="1"/>
              <a:t>Then</a:t>
            </a:r>
            <a:r>
              <a:rPr lang="hu-HU" dirty="0"/>
              <a:t> </a:t>
            </a:r>
            <a:r>
              <a:rPr lang="hu-HU" dirty="0" err="1"/>
              <a:t>generated</a:t>
            </a:r>
            <a:r>
              <a:rPr lang="hu-HU" dirty="0"/>
              <a:t> </a:t>
            </a:r>
            <a:r>
              <a:rPr lang="hu-HU" dirty="0" err="1"/>
              <a:t>metadata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image </a:t>
            </a:r>
            <a:r>
              <a:rPr lang="hu-HU" dirty="0" err="1"/>
              <a:t>classifier</a:t>
            </a:r>
            <a:endParaRPr lang="hu-HU" dirty="0"/>
          </a:p>
          <a:p>
            <a:r>
              <a:rPr lang="en-US" dirty="0"/>
              <a:t>Specified inputs and outputs for the application</a:t>
            </a:r>
            <a:endParaRPr lang="hu-HU" dirty="0"/>
          </a:p>
          <a:p>
            <a:r>
              <a:rPr lang="hu-HU" dirty="0" err="1"/>
              <a:t>Put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final</a:t>
            </a:r>
            <a:r>
              <a:rPr lang="hu-HU" dirty="0"/>
              <a:t> </a:t>
            </a:r>
            <a:r>
              <a:rPr lang="hu-HU" dirty="0" err="1"/>
              <a:t>tflite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</a:t>
            </a:r>
            <a:r>
              <a:rPr lang="hu-HU" dirty="0" err="1"/>
              <a:t>into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Android </a:t>
            </a:r>
            <a:r>
              <a:rPr lang="hu-HU" dirty="0" err="1"/>
              <a:t>application</a:t>
            </a:r>
            <a:r>
              <a:rPr lang="hu-HU" dirty="0"/>
              <a:t>. </a:t>
            </a:r>
            <a:r>
              <a:rPr lang="hu-HU" dirty="0" err="1"/>
              <a:t>Just</a:t>
            </a:r>
            <a:r>
              <a:rPr lang="hu-HU" dirty="0"/>
              <a:t> </a:t>
            </a:r>
            <a:r>
              <a:rPr lang="hu-HU" dirty="0" err="1"/>
              <a:t>select</a:t>
            </a:r>
            <a:r>
              <a:rPr lang="hu-HU" dirty="0"/>
              <a:t> an image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device</a:t>
            </a:r>
            <a:r>
              <a:rPr lang="hu-HU" dirty="0"/>
              <a:t> and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</a:t>
            </a:r>
            <a:r>
              <a:rPr lang="hu-HU" dirty="0" err="1"/>
              <a:t>gives</a:t>
            </a:r>
            <a:r>
              <a:rPr lang="hu-HU" dirty="0"/>
              <a:t> a </a:t>
            </a:r>
            <a:r>
              <a:rPr lang="hu-HU" dirty="0" err="1"/>
              <a:t>prediction</a:t>
            </a:r>
            <a:r>
              <a:rPr lang="hu-HU" dirty="0"/>
              <a:t>.</a:t>
            </a:r>
          </a:p>
        </p:txBody>
      </p:sp>
      <p:pic>
        <p:nvPicPr>
          <p:cNvPr id="9" name="Kép 8" descr="A képen képernyőkép, szöveg, Téglalap, tervezés látható&#10;&#10;Automatikusan generált leírás">
            <a:extLst>
              <a:ext uri="{FF2B5EF4-FFF2-40B4-BE49-F238E27FC236}">
                <a16:creationId xmlns:a16="http://schemas.microsoft.com/office/drawing/2014/main" id="{B90C0BF2-6EB2-7A7F-D96A-E1E6885F1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956" y="1825625"/>
            <a:ext cx="2224331" cy="4943576"/>
          </a:xfrm>
          <a:prstGeom prst="rect">
            <a:avLst/>
          </a:prstGeom>
        </p:spPr>
      </p:pic>
      <p:pic>
        <p:nvPicPr>
          <p:cNvPr id="11" name="Ábra 10" descr="Okostelefon egyszínű kitöltéssel">
            <a:extLst>
              <a:ext uri="{FF2B5EF4-FFF2-40B4-BE49-F238E27FC236}">
                <a16:creationId xmlns:a16="http://schemas.microsoft.com/office/drawing/2014/main" id="{EAE4F300-906D-8FD3-F92A-217350083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4921" y="5707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88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BDDCC3-831E-008D-6BFA-09AE8F429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Summary</a:t>
            </a:r>
            <a:r>
              <a:rPr lang="hu-HU" dirty="0"/>
              <a:t> 1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77713B4-FD61-2C86-AEB2-5462D80F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Potential</a:t>
            </a:r>
            <a:r>
              <a:rPr lang="hu-HU" dirty="0"/>
              <a:t> </a:t>
            </a:r>
            <a:r>
              <a:rPr lang="hu-HU" dirty="0" err="1"/>
              <a:t>improvements</a:t>
            </a:r>
            <a:r>
              <a:rPr lang="hu-HU" dirty="0"/>
              <a:t>:</a:t>
            </a:r>
          </a:p>
          <a:p>
            <a:pPr lvl="1"/>
            <a:r>
              <a:rPr lang="hu-HU" dirty="0"/>
              <a:t>More </a:t>
            </a:r>
            <a:r>
              <a:rPr lang="hu-HU" dirty="0" err="1"/>
              <a:t>malignant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(hahaha)</a:t>
            </a:r>
          </a:p>
          <a:p>
            <a:pPr lvl="1"/>
            <a:r>
              <a:rPr lang="hu-HU" dirty="0" err="1"/>
              <a:t>Bigger</a:t>
            </a:r>
            <a:r>
              <a:rPr lang="hu-HU" dirty="0"/>
              <a:t> </a:t>
            </a:r>
            <a:r>
              <a:rPr lang="hu-HU" dirty="0" err="1"/>
              <a:t>autoencoder</a:t>
            </a:r>
            <a:r>
              <a:rPr lang="hu-HU" dirty="0"/>
              <a:t> </a:t>
            </a:r>
            <a:r>
              <a:rPr lang="hu-HU" dirty="0" err="1"/>
              <a:t>model</a:t>
            </a:r>
            <a:endParaRPr lang="hu-HU" dirty="0"/>
          </a:p>
          <a:p>
            <a:pPr lvl="1"/>
            <a:r>
              <a:rPr lang="hu-HU" dirty="0" err="1"/>
              <a:t>Basically</a:t>
            </a:r>
            <a:r>
              <a:rPr lang="hu-HU" dirty="0"/>
              <a:t> more of </a:t>
            </a:r>
            <a:r>
              <a:rPr lang="hu-HU" dirty="0" err="1"/>
              <a:t>everything</a:t>
            </a:r>
            <a:r>
              <a:rPr lang="hu-HU" dirty="0"/>
              <a:t>…</a:t>
            </a:r>
          </a:p>
          <a:p>
            <a:pPr lvl="1"/>
            <a:endParaRPr lang="hu-HU" dirty="0"/>
          </a:p>
          <a:p>
            <a:pPr lvl="1"/>
            <a:r>
              <a:rPr lang="hu-HU" dirty="0" err="1"/>
              <a:t>Better</a:t>
            </a:r>
            <a:r>
              <a:rPr lang="hu-HU" dirty="0"/>
              <a:t> </a:t>
            </a:r>
            <a:r>
              <a:rPr lang="hu-HU" dirty="0" err="1"/>
              <a:t>train</a:t>
            </a:r>
            <a:r>
              <a:rPr lang="hu-HU" dirty="0"/>
              <a:t>, </a:t>
            </a:r>
            <a:r>
              <a:rPr lang="hu-HU" dirty="0" err="1"/>
              <a:t>valid</a:t>
            </a:r>
            <a:r>
              <a:rPr lang="hu-HU" dirty="0"/>
              <a:t> and test </a:t>
            </a:r>
            <a:r>
              <a:rPr lang="hu-HU" dirty="0" err="1"/>
              <a:t>splits</a:t>
            </a:r>
            <a:r>
              <a:rPr lang="hu-HU" dirty="0"/>
              <a:t> </a:t>
            </a:r>
            <a:r>
              <a:rPr lang="hu-HU" dirty="0" err="1"/>
              <a:t>might</a:t>
            </a:r>
            <a:r>
              <a:rPr lang="hu-HU" dirty="0"/>
              <a:t> </a:t>
            </a:r>
            <a:r>
              <a:rPr lang="hu-HU" dirty="0" err="1"/>
              <a:t>also</a:t>
            </a:r>
            <a:r>
              <a:rPr lang="hu-HU" dirty="0"/>
              <a:t> </a:t>
            </a:r>
            <a:r>
              <a:rPr lang="hu-HU" dirty="0" err="1"/>
              <a:t>help</a:t>
            </a:r>
            <a:endParaRPr lang="hu-HU" dirty="0"/>
          </a:p>
          <a:p>
            <a:pPr lvl="1"/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06DF114-BCC2-07E2-A566-BD3F4169CFAB}"/>
              </a:ext>
            </a:extLst>
          </p:cNvPr>
          <p:cNvSpPr txBox="1"/>
          <p:nvPr/>
        </p:nvSpPr>
        <p:spPr>
          <a:xfrm>
            <a:off x="9866376" y="365125"/>
            <a:ext cx="692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200" b="1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Google Sans"/>
              </a:rPr>
              <a:t>∑</a:t>
            </a:r>
            <a:endParaRPr lang="hu-HU" sz="72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102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83FBD-DD1F-F7D1-FB32-E950934A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AF6BD7-4B18-1B19-FDDF-9E3FFBEE6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Summary</a:t>
            </a:r>
            <a:r>
              <a:rPr lang="hu-HU" dirty="0"/>
              <a:t> 2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3EDEAD-DAC2-0D86-B45C-F22BCE3CB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tried</a:t>
            </a:r>
            <a:r>
              <a:rPr lang="hu-HU" dirty="0"/>
              <a:t> and </a:t>
            </a:r>
            <a:r>
              <a:rPr lang="hu-HU" dirty="0" err="1"/>
              <a:t>failed</a:t>
            </a:r>
            <a:r>
              <a:rPr lang="hu-HU" dirty="0"/>
              <a:t> a </a:t>
            </a:r>
            <a:r>
              <a:rPr lang="hu-HU" dirty="0" err="1"/>
              <a:t>lot</a:t>
            </a:r>
            <a:endParaRPr lang="hu-HU" dirty="0"/>
          </a:p>
          <a:p>
            <a:r>
              <a:rPr lang="hu-HU" dirty="0"/>
              <a:t>The </a:t>
            </a:r>
            <a:r>
              <a:rPr lang="hu-HU" dirty="0" err="1"/>
              <a:t>results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far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great</a:t>
            </a:r>
            <a:r>
              <a:rPr lang="hu-HU" dirty="0"/>
              <a:t> </a:t>
            </a:r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least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learned</a:t>
            </a:r>
            <a:r>
              <a:rPr lang="hu-HU" dirty="0"/>
              <a:t> a </a:t>
            </a:r>
            <a:r>
              <a:rPr lang="hu-HU" dirty="0" err="1"/>
              <a:t>lot</a:t>
            </a:r>
            <a:endParaRPr lang="hu-HU" dirty="0"/>
          </a:p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belive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a </a:t>
            </a:r>
            <a:r>
              <a:rPr lang="hu-HU" dirty="0" err="1"/>
              <a:t>smaller</a:t>
            </a:r>
            <a:r>
              <a:rPr lang="hu-HU" dirty="0"/>
              <a:t>, </a:t>
            </a:r>
            <a:r>
              <a:rPr lang="hu-HU" dirty="0" err="1"/>
              <a:t>domain</a:t>
            </a:r>
            <a:r>
              <a:rPr lang="hu-HU" dirty="0"/>
              <a:t> </a:t>
            </a:r>
            <a:r>
              <a:rPr lang="hu-HU" dirty="0" err="1"/>
              <a:t>specific</a:t>
            </a:r>
            <a:r>
              <a:rPr lang="hu-HU" dirty="0"/>
              <a:t> </a:t>
            </a:r>
            <a:r>
              <a:rPr lang="hu-HU" dirty="0" err="1"/>
              <a:t>convolutional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, </a:t>
            </a:r>
            <a:r>
              <a:rPr lang="hu-HU" dirty="0" err="1"/>
              <a:t>utilizing</a:t>
            </a:r>
            <a:r>
              <a:rPr lang="hu-HU" dirty="0"/>
              <a:t> </a:t>
            </a:r>
            <a:r>
              <a:rPr lang="hu-HU" dirty="0" err="1"/>
              <a:t>autoencoder</a:t>
            </a:r>
            <a:r>
              <a:rPr lang="hu-HU" dirty="0"/>
              <a:t> </a:t>
            </a:r>
            <a:r>
              <a:rPr lang="hu-HU" dirty="0" err="1"/>
              <a:t>structure</a:t>
            </a:r>
            <a:r>
              <a:rPr lang="hu-HU" dirty="0"/>
              <a:t>, </a:t>
            </a:r>
            <a:r>
              <a:rPr lang="hu-HU" dirty="0" err="1"/>
              <a:t>trained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0 is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way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go</a:t>
            </a:r>
          </a:p>
          <a:p>
            <a:pPr marL="0" indent="0" algn="ctr">
              <a:spcBef>
                <a:spcPts val="4200"/>
              </a:spcBef>
              <a:buNone/>
            </a:pPr>
            <a:r>
              <a:rPr lang="hu-HU" sz="6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Thanks</a:t>
            </a:r>
            <a:r>
              <a:rPr lang="hu-HU" sz="6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hu-HU" sz="6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for</a:t>
            </a:r>
            <a:r>
              <a:rPr lang="hu-HU" sz="6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hu-HU" sz="6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listening</a:t>
            </a:r>
            <a:r>
              <a:rPr lang="hu-HU" sz="6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!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252B3DA-9E34-7AA6-0C95-21D6F0505CF1}"/>
              </a:ext>
            </a:extLst>
          </p:cNvPr>
          <p:cNvSpPr txBox="1"/>
          <p:nvPr/>
        </p:nvSpPr>
        <p:spPr>
          <a:xfrm>
            <a:off x="9866376" y="365125"/>
            <a:ext cx="692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200" b="1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Google Sans"/>
              </a:rPr>
              <a:t>∑</a:t>
            </a:r>
            <a:endParaRPr lang="hu-HU" sz="72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589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1E5ED2-9B3F-D43F-6490-494B6A6F9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Objectives</a:t>
            </a:r>
            <a:r>
              <a:rPr lang="hu-HU" dirty="0"/>
              <a:t>, </a:t>
            </a:r>
            <a:r>
              <a:rPr lang="hu-HU" dirty="0" err="1"/>
              <a:t>motivation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7B3BC6-DE0A-FF0B-E607-DAA39C67B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b="1" dirty="0"/>
              <a:t>Medical image processing</a:t>
            </a:r>
            <a:r>
              <a:rPr lang="en-US" dirty="0"/>
              <a:t> is a rapidly developing field.
A </a:t>
            </a:r>
            <a:r>
              <a:rPr lang="hu-HU" dirty="0" err="1"/>
              <a:t>preventive</a:t>
            </a:r>
            <a:r>
              <a:rPr lang="hu-HU" dirty="0"/>
              <a:t> </a:t>
            </a:r>
            <a:r>
              <a:rPr lang="hu-HU" dirty="0" err="1"/>
              <a:t>inspection</a:t>
            </a:r>
            <a:r>
              <a:rPr lang="en-US" dirty="0"/>
              <a:t> can save lives.
</a:t>
            </a:r>
            <a:r>
              <a:rPr lang="en-US" b="1" dirty="0"/>
              <a:t>Ethical question</a:t>
            </a:r>
            <a:r>
              <a:rPr lang="en-US" dirty="0"/>
              <a:t>: </a:t>
            </a:r>
            <a:r>
              <a:rPr lang="hu-HU" dirty="0" err="1"/>
              <a:t>Can</a:t>
            </a:r>
            <a:r>
              <a:rPr lang="en-US" dirty="0"/>
              <a:t> </a:t>
            </a:r>
            <a:r>
              <a:rPr lang="hu-HU" dirty="0"/>
              <a:t>a</a:t>
            </a:r>
            <a:r>
              <a:rPr lang="en-US" dirty="0"/>
              <a:t> doctor be replaced by a more accurate model?
A phone app using a smaller model can help a lot of people.
</a:t>
            </a:r>
            <a:r>
              <a:rPr lang="en-US" b="1" dirty="0"/>
              <a:t>Goal</a:t>
            </a:r>
            <a:r>
              <a:rPr lang="en-US" dirty="0"/>
              <a:t>: to achieve "quite good" results with as small a model as possible.</a:t>
            </a:r>
            <a:endParaRPr lang="hu-HU" dirty="0"/>
          </a:p>
        </p:txBody>
      </p:sp>
      <p:sp>
        <p:nvSpPr>
          <p:cNvPr id="4" name="Nyíl: balra-jobbra-felfelé mutató 3">
            <a:extLst>
              <a:ext uri="{FF2B5EF4-FFF2-40B4-BE49-F238E27FC236}">
                <a16:creationId xmlns:a16="http://schemas.microsoft.com/office/drawing/2014/main" id="{9A5274B0-3E3D-EF65-7522-A2F32715E5E7}"/>
              </a:ext>
            </a:extLst>
          </p:cNvPr>
          <p:cNvSpPr/>
          <p:nvPr/>
        </p:nvSpPr>
        <p:spPr>
          <a:xfrm>
            <a:off x="9866376" y="584422"/>
            <a:ext cx="1078992" cy="886968"/>
          </a:xfrm>
          <a:prstGeom prst="leftRight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51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7C8A98-751B-F5C5-B4E0-D109E1A08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Previous</a:t>
            </a:r>
            <a:r>
              <a:rPr lang="hu-HU" dirty="0"/>
              <a:t> </a:t>
            </a:r>
            <a:r>
              <a:rPr lang="hu-HU" dirty="0" err="1"/>
              <a:t>solutions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A1668A1-AC17-73DB-D66B-AEED5EB9E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/>
              <a:t>The top 3 </a:t>
            </a:r>
            <a:r>
              <a:rPr lang="hu-HU" b="1" dirty="0" err="1"/>
              <a:t>solutions</a:t>
            </a:r>
            <a:r>
              <a:rPr lang="hu-HU" dirty="0"/>
              <a:t>: LGBM, </a:t>
            </a:r>
            <a:r>
              <a:rPr lang="hu-HU" dirty="0" err="1"/>
              <a:t>XGBoost</a:t>
            </a:r>
            <a:r>
              <a:rPr lang="hu-HU" dirty="0"/>
              <a:t>, </a:t>
            </a:r>
            <a:r>
              <a:rPr lang="hu-HU" dirty="0" err="1"/>
              <a:t>CatBoost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tabular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and </a:t>
            </a:r>
            <a:r>
              <a:rPr lang="hu-HU" dirty="0" err="1"/>
              <a:t>large</a:t>
            </a:r>
            <a:r>
              <a:rPr lang="hu-HU" dirty="0"/>
              <a:t> </a:t>
            </a:r>
            <a:r>
              <a:rPr lang="hu-HU" dirty="0" err="1"/>
              <a:t>models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transfer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  <a:p>
            <a:r>
              <a:rPr lang="hu-HU" dirty="0" err="1"/>
              <a:t>These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really</a:t>
            </a:r>
            <a:r>
              <a:rPr lang="hu-HU" dirty="0"/>
              <a:t> </a:t>
            </a:r>
            <a:r>
              <a:rPr lang="hu-HU" b="1" dirty="0" err="1"/>
              <a:t>advanced</a:t>
            </a:r>
            <a:r>
              <a:rPr lang="hu-HU" dirty="0"/>
              <a:t> </a:t>
            </a:r>
            <a:r>
              <a:rPr lang="hu-HU" dirty="0" err="1"/>
              <a:t>techniques</a:t>
            </a:r>
            <a:r>
              <a:rPr lang="hu-HU" dirty="0"/>
              <a:t> </a:t>
            </a:r>
            <a:r>
              <a:rPr lang="hu-HU" dirty="0" err="1"/>
              <a:t>mainly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in </a:t>
            </a:r>
            <a:r>
              <a:rPr lang="hu-HU" dirty="0" err="1"/>
              <a:t>competitions</a:t>
            </a:r>
            <a:endParaRPr lang="hu-HU" dirty="0"/>
          </a:p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did</a:t>
            </a:r>
            <a:r>
              <a:rPr lang="hu-HU" dirty="0"/>
              <a:t>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these</a:t>
            </a:r>
            <a:endParaRPr lang="hu-HU" dirty="0"/>
          </a:p>
          <a:p>
            <a:r>
              <a:rPr lang="hu-HU" dirty="0"/>
              <a:t>The </a:t>
            </a:r>
            <a:r>
              <a:rPr lang="hu-HU" dirty="0" err="1"/>
              <a:t>current</a:t>
            </a:r>
            <a:r>
              <a:rPr lang="hu-HU" dirty="0"/>
              <a:t> mobile </a:t>
            </a:r>
            <a:r>
              <a:rPr lang="hu-HU" dirty="0" err="1"/>
              <a:t>apps</a:t>
            </a:r>
            <a:r>
              <a:rPr lang="hu-HU" dirty="0"/>
              <a:t> </a:t>
            </a:r>
            <a:r>
              <a:rPr lang="hu-HU" dirty="0" err="1"/>
              <a:t>seem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utilize</a:t>
            </a:r>
            <a:r>
              <a:rPr lang="hu-HU" dirty="0"/>
              <a:t> </a:t>
            </a:r>
            <a:r>
              <a:rPr lang="hu-HU" b="1" dirty="0" err="1"/>
              <a:t>traditional</a:t>
            </a:r>
            <a:r>
              <a:rPr lang="hu-HU" b="1" dirty="0"/>
              <a:t> image </a:t>
            </a:r>
            <a:r>
              <a:rPr lang="hu-HU" b="1" dirty="0" err="1"/>
              <a:t>processing</a:t>
            </a:r>
            <a:r>
              <a:rPr lang="hu-HU" dirty="0"/>
              <a:t> and </a:t>
            </a:r>
            <a:r>
              <a:rPr lang="hu-HU" dirty="0" err="1"/>
              <a:t>domain</a:t>
            </a:r>
            <a:r>
              <a:rPr lang="hu-HU" dirty="0"/>
              <a:t> </a:t>
            </a:r>
            <a:r>
              <a:rPr lang="hu-HU" dirty="0" err="1"/>
              <a:t>knowledge</a:t>
            </a:r>
            <a:endParaRPr lang="hu-HU" dirty="0"/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1BDB0697-23C5-E5BC-CCEF-CDDC305B4A62}"/>
              </a:ext>
            </a:extLst>
          </p:cNvPr>
          <p:cNvGrpSpPr/>
          <p:nvPr/>
        </p:nvGrpSpPr>
        <p:grpSpPr>
          <a:xfrm>
            <a:off x="8750808" y="681037"/>
            <a:ext cx="2141520" cy="648000"/>
            <a:chOff x="7141464" y="5106661"/>
            <a:chExt cx="2141520" cy="64800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" name="Csillag: 5 ágú 3">
              <a:extLst>
                <a:ext uri="{FF2B5EF4-FFF2-40B4-BE49-F238E27FC236}">
                  <a16:creationId xmlns:a16="http://schemas.microsoft.com/office/drawing/2014/main" id="{C15313A9-B96D-2788-20A5-1298D3F4CC3B}"/>
                </a:ext>
              </a:extLst>
            </p:cNvPr>
            <p:cNvSpPr/>
            <p:nvPr/>
          </p:nvSpPr>
          <p:spPr>
            <a:xfrm>
              <a:off x="7141464" y="5106661"/>
              <a:ext cx="648000" cy="64800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" name="Csillag: 5 ágú 4">
              <a:extLst>
                <a:ext uri="{FF2B5EF4-FFF2-40B4-BE49-F238E27FC236}">
                  <a16:creationId xmlns:a16="http://schemas.microsoft.com/office/drawing/2014/main" id="{4C46A0C1-6312-5F9C-7630-B2DA2D99D945}"/>
                </a:ext>
              </a:extLst>
            </p:cNvPr>
            <p:cNvSpPr/>
            <p:nvPr/>
          </p:nvSpPr>
          <p:spPr>
            <a:xfrm>
              <a:off x="7888224" y="5106661"/>
              <a:ext cx="648000" cy="64800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Csillag: 5 ágú 5">
              <a:extLst>
                <a:ext uri="{FF2B5EF4-FFF2-40B4-BE49-F238E27FC236}">
                  <a16:creationId xmlns:a16="http://schemas.microsoft.com/office/drawing/2014/main" id="{533EF9AA-20FC-6DC5-1449-51921FC082D9}"/>
                </a:ext>
              </a:extLst>
            </p:cNvPr>
            <p:cNvSpPr/>
            <p:nvPr/>
          </p:nvSpPr>
          <p:spPr>
            <a:xfrm>
              <a:off x="8634984" y="5106661"/>
              <a:ext cx="648000" cy="64800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30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0613D0-36A4-2F93-47D1-4CD16682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System design 1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66AC7B4-5FF5-BD77-4C34-0487CF6C0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following</a:t>
            </a:r>
            <a:r>
              <a:rPr lang="hu-HU" dirty="0"/>
              <a:t> </a:t>
            </a:r>
            <a:r>
              <a:rPr lang="hu-HU" b="1" dirty="0" err="1"/>
              <a:t>pipeline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b="1" dirty="0" err="1"/>
              <a:t>loading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Download</a:t>
            </a:r>
            <a:r>
              <a:rPr lang="hu-HU" dirty="0"/>
              <a:t> and </a:t>
            </a:r>
            <a:r>
              <a:rPr lang="hu-HU" dirty="0" err="1"/>
              <a:t>unzip</a:t>
            </a:r>
            <a:r>
              <a:rPr lang="hu-HU" dirty="0"/>
              <a:t> image- and </a:t>
            </a:r>
            <a:r>
              <a:rPr lang="hu-HU" dirty="0" err="1"/>
              <a:t>metadata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Kaggle</a:t>
            </a:r>
            <a:endParaRPr lang="hu-HU" dirty="0"/>
          </a:p>
          <a:p>
            <a:pPr lvl="1"/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split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ids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metadata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„</a:t>
            </a:r>
            <a:r>
              <a:rPr lang="hu-HU" dirty="0" err="1"/>
              <a:t>datasets</a:t>
            </a:r>
            <a:r>
              <a:rPr lang="hu-HU" dirty="0"/>
              <a:t>”</a:t>
            </a:r>
          </a:p>
          <a:p>
            <a:pPr lvl="1"/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ids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„</a:t>
            </a:r>
            <a:r>
              <a:rPr lang="hu-HU" dirty="0" err="1"/>
              <a:t>datasets</a:t>
            </a:r>
            <a:r>
              <a:rPr lang="hu-HU" dirty="0"/>
              <a:t>” </a:t>
            </a:r>
            <a:r>
              <a:rPr lang="hu-HU" dirty="0" err="1"/>
              <a:t>to</a:t>
            </a:r>
            <a:r>
              <a:rPr lang="hu-HU" dirty="0"/>
              <a:t> index </a:t>
            </a:r>
            <a:r>
              <a:rPr lang="hu-HU" dirty="0" err="1"/>
              <a:t>images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.hdf5 file</a:t>
            </a:r>
          </a:p>
        </p:txBody>
      </p:sp>
      <p:grpSp>
        <p:nvGrpSpPr>
          <p:cNvPr id="20" name="Csoportba foglalás 19">
            <a:extLst>
              <a:ext uri="{FF2B5EF4-FFF2-40B4-BE49-F238E27FC236}">
                <a16:creationId xmlns:a16="http://schemas.microsoft.com/office/drawing/2014/main" id="{554D25B9-FD6A-4321-6713-CA8EE5CFE62C}"/>
              </a:ext>
            </a:extLst>
          </p:cNvPr>
          <p:cNvGrpSpPr/>
          <p:nvPr/>
        </p:nvGrpSpPr>
        <p:grpSpPr>
          <a:xfrm>
            <a:off x="5196000" y="4001294"/>
            <a:ext cx="1437458" cy="1436533"/>
            <a:chOff x="5196000" y="4001294"/>
            <a:chExt cx="1437458" cy="1436533"/>
          </a:xfrm>
        </p:grpSpPr>
        <p:sp>
          <p:nvSpPr>
            <p:cNvPr id="12" name="Ellipszis 11">
              <a:extLst>
                <a:ext uri="{FF2B5EF4-FFF2-40B4-BE49-F238E27FC236}">
                  <a16:creationId xmlns:a16="http://schemas.microsoft.com/office/drawing/2014/main" id="{91491C38-41EC-18CF-96E4-DC20C0E1DBB7}"/>
                </a:ext>
              </a:extLst>
            </p:cNvPr>
            <p:cNvSpPr/>
            <p:nvPr/>
          </p:nvSpPr>
          <p:spPr>
            <a:xfrm>
              <a:off x="5736000" y="4001294"/>
              <a:ext cx="360000" cy="36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13" name="Ellipszis 12">
              <a:extLst>
                <a:ext uri="{FF2B5EF4-FFF2-40B4-BE49-F238E27FC236}">
                  <a16:creationId xmlns:a16="http://schemas.microsoft.com/office/drawing/2014/main" id="{7ED64329-E508-5918-0347-C2A784EDADA8}"/>
                </a:ext>
              </a:extLst>
            </p:cNvPr>
            <p:cNvSpPr/>
            <p:nvPr/>
          </p:nvSpPr>
          <p:spPr>
            <a:xfrm>
              <a:off x="5376000" y="4181294"/>
              <a:ext cx="360000" cy="36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Ellipszis 13">
              <a:extLst>
                <a:ext uri="{FF2B5EF4-FFF2-40B4-BE49-F238E27FC236}">
                  <a16:creationId xmlns:a16="http://schemas.microsoft.com/office/drawing/2014/main" id="{CB400E03-05EC-2583-70B0-B01CCBFE3B86}"/>
                </a:ext>
              </a:extLst>
            </p:cNvPr>
            <p:cNvSpPr/>
            <p:nvPr/>
          </p:nvSpPr>
          <p:spPr>
            <a:xfrm>
              <a:off x="5196000" y="4541294"/>
              <a:ext cx="360000" cy="36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5" name="Ellipszis 14">
              <a:extLst>
                <a:ext uri="{FF2B5EF4-FFF2-40B4-BE49-F238E27FC236}">
                  <a16:creationId xmlns:a16="http://schemas.microsoft.com/office/drawing/2014/main" id="{3A0D3D0C-FB75-818B-B3F9-290FB54F0C0A}"/>
                </a:ext>
              </a:extLst>
            </p:cNvPr>
            <p:cNvSpPr/>
            <p:nvPr/>
          </p:nvSpPr>
          <p:spPr>
            <a:xfrm>
              <a:off x="5733458" y="5077827"/>
              <a:ext cx="360000" cy="36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6" name="Ellipszis 15">
              <a:extLst>
                <a:ext uri="{FF2B5EF4-FFF2-40B4-BE49-F238E27FC236}">
                  <a16:creationId xmlns:a16="http://schemas.microsoft.com/office/drawing/2014/main" id="{4BE493D0-B8E1-6390-0A81-01590B59B8C9}"/>
                </a:ext>
              </a:extLst>
            </p:cNvPr>
            <p:cNvSpPr/>
            <p:nvPr/>
          </p:nvSpPr>
          <p:spPr>
            <a:xfrm>
              <a:off x="5373458" y="4897827"/>
              <a:ext cx="360000" cy="36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7" name="Ellipszis 16">
              <a:extLst>
                <a:ext uri="{FF2B5EF4-FFF2-40B4-BE49-F238E27FC236}">
                  <a16:creationId xmlns:a16="http://schemas.microsoft.com/office/drawing/2014/main" id="{20333864-61D6-C2A6-86D6-B9BC125DE6B2}"/>
                </a:ext>
              </a:extLst>
            </p:cNvPr>
            <p:cNvSpPr/>
            <p:nvPr/>
          </p:nvSpPr>
          <p:spPr>
            <a:xfrm>
              <a:off x="6093458" y="4897827"/>
              <a:ext cx="360000" cy="36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8" name="Ellipszis 17">
              <a:extLst>
                <a:ext uri="{FF2B5EF4-FFF2-40B4-BE49-F238E27FC236}">
                  <a16:creationId xmlns:a16="http://schemas.microsoft.com/office/drawing/2014/main" id="{FEE8D3BB-C075-9992-26CC-2D089EFBA216}"/>
                </a:ext>
              </a:extLst>
            </p:cNvPr>
            <p:cNvSpPr/>
            <p:nvPr/>
          </p:nvSpPr>
          <p:spPr>
            <a:xfrm>
              <a:off x="6273458" y="4541294"/>
              <a:ext cx="360000" cy="36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9" name="Ellipszis 18">
              <a:extLst>
                <a:ext uri="{FF2B5EF4-FFF2-40B4-BE49-F238E27FC236}">
                  <a16:creationId xmlns:a16="http://schemas.microsoft.com/office/drawing/2014/main" id="{8FBF14DB-EA0D-7F6E-2FCA-7293779EC262}"/>
                </a:ext>
              </a:extLst>
            </p:cNvPr>
            <p:cNvSpPr/>
            <p:nvPr/>
          </p:nvSpPr>
          <p:spPr>
            <a:xfrm>
              <a:off x="6096000" y="4184761"/>
              <a:ext cx="360000" cy="36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CA3EB9E4-8893-8887-98CB-92FA6F7C2689}"/>
              </a:ext>
            </a:extLst>
          </p:cNvPr>
          <p:cNvGrpSpPr/>
          <p:nvPr/>
        </p:nvGrpSpPr>
        <p:grpSpPr>
          <a:xfrm>
            <a:off x="9765792" y="705027"/>
            <a:ext cx="1124712" cy="645757"/>
            <a:chOff x="7848631" y="4799838"/>
            <a:chExt cx="1442647" cy="715627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2" name="Folyamatábra: Feldolgozás 21">
              <a:extLst>
                <a:ext uri="{FF2B5EF4-FFF2-40B4-BE49-F238E27FC236}">
                  <a16:creationId xmlns:a16="http://schemas.microsoft.com/office/drawing/2014/main" id="{E3C66C71-C7D8-614C-989E-083601BA590A}"/>
                </a:ext>
              </a:extLst>
            </p:cNvPr>
            <p:cNvSpPr/>
            <p:nvPr/>
          </p:nvSpPr>
          <p:spPr>
            <a:xfrm>
              <a:off x="8146738" y="4876039"/>
              <a:ext cx="846433" cy="563227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3" name="Folyamatábra: Feldolgozás 22">
              <a:extLst>
                <a:ext uri="{FF2B5EF4-FFF2-40B4-BE49-F238E27FC236}">
                  <a16:creationId xmlns:a16="http://schemas.microsoft.com/office/drawing/2014/main" id="{5BF2BB7A-D0DB-D683-FAB2-E9DEDC986D5D}"/>
                </a:ext>
              </a:extLst>
            </p:cNvPr>
            <p:cNvSpPr/>
            <p:nvPr/>
          </p:nvSpPr>
          <p:spPr>
            <a:xfrm>
              <a:off x="7848631" y="4799838"/>
              <a:ext cx="298107" cy="715627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Folyamatábra: Feldolgozás 23">
              <a:extLst>
                <a:ext uri="{FF2B5EF4-FFF2-40B4-BE49-F238E27FC236}">
                  <a16:creationId xmlns:a16="http://schemas.microsoft.com/office/drawing/2014/main" id="{8EB075C3-3072-52AC-28F5-4940AB4AB54A}"/>
                </a:ext>
              </a:extLst>
            </p:cNvPr>
            <p:cNvSpPr/>
            <p:nvPr/>
          </p:nvSpPr>
          <p:spPr>
            <a:xfrm>
              <a:off x="8993171" y="4799838"/>
              <a:ext cx="298107" cy="715627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594532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AC241-BB08-221C-536E-9B5105353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B044DF-30AC-A955-CAF1-4E5925701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System design 2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909525A-957D-70F2-A378-4ACD79ADB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following</a:t>
            </a:r>
            <a:r>
              <a:rPr lang="hu-HU" dirty="0"/>
              <a:t> </a:t>
            </a:r>
            <a:r>
              <a:rPr lang="hu-HU" b="1" dirty="0" err="1"/>
              <a:t>pipeline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final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Train</a:t>
            </a:r>
            <a:r>
              <a:rPr lang="hu-HU" dirty="0"/>
              <a:t> a </a:t>
            </a:r>
            <a:r>
              <a:rPr lang="hu-HU" b="1" dirty="0" err="1"/>
              <a:t>convolutional</a:t>
            </a:r>
            <a:r>
              <a:rPr lang="hu-HU" b="1" dirty="0"/>
              <a:t> </a:t>
            </a:r>
            <a:r>
              <a:rPr lang="hu-HU" b="1" dirty="0" err="1"/>
              <a:t>autoencoder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a </a:t>
            </a:r>
            <a:r>
              <a:rPr lang="hu-HU" dirty="0" err="1"/>
              <a:t>buch</a:t>
            </a:r>
            <a:r>
              <a:rPr lang="hu-HU" dirty="0"/>
              <a:t> of </a:t>
            </a:r>
            <a:r>
              <a:rPr lang="hu-HU" dirty="0" err="1"/>
              <a:t>benign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hu-HU" dirty="0"/>
          </a:p>
          <a:p>
            <a:pPr lvl="1"/>
            <a:r>
              <a:rPr lang="hu-HU" dirty="0" err="1"/>
              <a:t>Cut</a:t>
            </a:r>
            <a:r>
              <a:rPr lang="hu-HU" dirty="0"/>
              <a:t> </a:t>
            </a:r>
            <a:r>
              <a:rPr lang="hu-HU" dirty="0" err="1"/>
              <a:t>off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decoder</a:t>
            </a:r>
            <a:r>
              <a:rPr lang="hu-HU" dirty="0"/>
              <a:t> and </a:t>
            </a:r>
            <a:r>
              <a:rPr lang="hu-HU" dirty="0" err="1"/>
              <a:t>keep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encoder</a:t>
            </a:r>
            <a:r>
              <a:rPr lang="hu-HU" dirty="0"/>
              <a:t> part</a:t>
            </a:r>
          </a:p>
          <a:p>
            <a:pPr lvl="1"/>
            <a:r>
              <a:rPr lang="hu-HU" dirty="0" err="1"/>
              <a:t>Train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a </a:t>
            </a:r>
            <a:r>
              <a:rPr lang="hu-HU" dirty="0" err="1"/>
              <a:t>balanced</a:t>
            </a:r>
            <a:r>
              <a:rPr lang="hu-HU" dirty="0"/>
              <a:t> </a:t>
            </a:r>
            <a:r>
              <a:rPr lang="hu-HU" dirty="0" err="1"/>
              <a:t>train</a:t>
            </a:r>
            <a:r>
              <a:rPr lang="hu-HU" dirty="0"/>
              <a:t>- </a:t>
            </a:r>
            <a:r>
              <a:rPr lang="hu-HU" dirty="0" err="1"/>
              <a:t>valid</a:t>
            </a:r>
            <a:r>
              <a:rPr lang="hu-HU" dirty="0"/>
              <a:t>- and test </a:t>
            </a:r>
            <a:r>
              <a:rPr lang="hu-HU" dirty="0" err="1"/>
              <a:t>dataset</a:t>
            </a:r>
            <a:endParaRPr lang="hu-HU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4E7C817F-54F6-737F-27D0-5FDEBFBAB506}"/>
              </a:ext>
            </a:extLst>
          </p:cNvPr>
          <p:cNvGrpSpPr/>
          <p:nvPr/>
        </p:nvGrpSpPr>
        <p:grpSpPr>
          <a:xfrm>
            <a:off x="9765792" y="705027"/>
            <a:ext cx="1124712" cy="645757"/>
            <a:chOff x="7848631" y="4799838"/>
            <a:chExt cx="1442647" cy="715627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" name="Folyamatábra: Feldolgozás 8">
              <a:extLst>
                <a:ext uri="{FF2B5EF4-FFF2-40B4-BE49-F238E27FC236}">
                  <a16:creationId xmlns:a16="http://schemas.microsoft.com/office/drawing/2014/main" id="{154DD3AC-79AC-86EB-4A37-967A1FCD9D5E}"/>
                </a:ext>
              </a:extLst>
            </p:cNvPr>
            <p:cNvSpPr/>
            <p:nvPr/>
          </p:nvSpPr>
          <p:spPr>
            <a:xfrm>
              <a:off x="8146738" y="4876039"/>
              <a:ext cx="846433" cy="563227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Folyamatábra: Feldolgozás 9">
              <a:extLst>
                <a:ext uri="{FF2B5EF4-FFF2-40B4-BE49-F238E27FC236}">
                  <a16:creationId xmlns:a16="http://schemas.microsoft.com/office/drawing/2014/main" id="{514A3503-6D58-9992-B1E3-31B395EC517D}"/>
                </a:ext>
              </a:extLst>
            </p:cNvPr>
            <p:cNvSpPr/>
            <p:nvPr/>
          </p:nvSpPr>
          <p:spPr>
            <a:xfrm>
              <a:off x="7848631" y="4799838"/>
              <a:ext cx="298107" cy="715627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Folyamatábra: Feldolgozás 10">
              <a:extLst>
                <a:ext uri="{FF2B5EF4-FFF2-40B4-BE49-F238E27FC236}">
                  <a16:creationId xmlns:a16="http://schemas.microsoft.com/office/drawing/2014/main" id="{1F4DB7A9-036C-0447-2539-55CEA654F863}"/>
                </a:ext>
              </a:extLst>
            </p:cNvPr>
            <p:cNvSpPr/>
            <p:nvPr/>
          </p:nvSpPr>
          <p:spPr>
            <a:xfrm>
              <a:off x="8993171" y="4799838"/>
              <a:ext cx="298107" cy="715627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9DF1B2C9-FA37-FF8E-EBB4-08477E85523A}"/>
              </a:ext>
            </a:extLst>
          </p:cNvPr>
          <p:cNvGrpSpPr/>
          <p:nvPr/>
        </p:nvGrpSpPr>
        <p:grpSpPr>
          <a:xfrm>
            <a:off x="3905064" y="4001294"/>
            <a:ext cx="4381872" cy="1659118"/>
            <a:chOff x="3693738" y="4053524"/>
            <a:chExt cx="4381872" cy="1659118"/>
          </a:xfrm>
        </p:grpSpPr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3EB03C32-78DA-9BF3-0B22-759DD808CE6B}"/>
                </a:ext>
              </a:extLst>
            </p:cNvPr>
            <p:cNvSpPr/>
            <p:nvPr/>
          </p:nvSpPr>
          <p:spPr>
            <a:xfrm>
              <a:off x="3693738" y="4053524"/>
              <a:ext cx="499620" cy="16591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E1B0AF6C-9020-6ABC-6600-4EF568FECA0B}"/>
                </a:ext>
              </a:extLst>
            </p:cNvPr>
            <p:cNvSpPr/>
            <p:nvPr/>
          </p:nvSpPr>
          <p:spPr>
            <a:xfrm>
              <a:off x="4319044" y="4531935"/>
              <a:ext cx="856267" cy="7022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Téglalap 13">
              <a:extLst>
                <a:ext uri="{FF2B5EF4-FFF2-40B4-BE49-F238E27FC236}">
                  <a16:creationId xmlns:a16="http://schemas.microsoft.com/office/drawing/2014/main" id="{F08F26A8-FB69-D293-9EE1-C29EB27FC2C6}"/>
                </a:ext>
              </a:extLst>
            </p:cNvPr>
            <p:cNvSpPr/>
            <p:nvPr/>
          </p:nvSpPr>
          <p:spPr>
            <a:xfrm>
              <a:off x="5300997" y="4700439"/>
              <a:ext cx="1167354" cy="36528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b="1" dirty="0"/>
            </a:p>
          </p:txBody>
        </p:sp>
        <p:sp>
          <p:nvSpPr>
            <p:cNvPr id="15" name="Téglalap 14">
              <a:extLst>
                <a:ext uri="{FF2B5EF4-FFF2-40B4-BE49-F238E27FC236}">
                  <a16:creationId xmlns:a16="http://schemas.microsoft.com/office/drawing/2014/main" id="{20183334-96F1-5479-006B-CC84B634D138}"/>
                </a:ext>
              </a:extLst>
            </p:cNvPr>
            <p:cNvSpPr/>
            <p:nvPr/>
          </p:nvSpPr>
          <p:spPr>
            <a:xfrm>
              <a:off x="6594037" y="4531935"/>
              <a:ext cx="856267" cy="7022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7" name="Téglalap 16">
              <a:extLst>
                <a:ext uri="{FF2B5EF4-FFF2-40B4-BE49-F238E27FC236}">
                  <a16:creationId xmlns:a16="http://schemas.microsoft.com/office/drawing/2014/main" id="{2C7D2302-A951-8DFF-AEB0-576E23A21986}"/>
                </a:ext>
              </a:extLst>
            </p:cNvPr>
            <p:cNvSpPr/>
            <p:nvPr/>
          </p:nvSpPr>
          <p:spPr>
            <a:xfrm>
              <a:off x="7575990" y="4053524"/>
              <a:ext cx="499620" cy="16591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1907762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A8CD2-5500-6F03-E683-AB5015A7F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00AB14B-DC82-5DDF-4D52-954ED46A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iterations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0F9D36B-D4EF-E6B2-008A-0D2F11E14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Anomaly</a:t>
            </a:r>
            <a:r>
              <a:rPr lang="hu-HU" dirty="0"/>
              <a:t> </a:t>
            </a:r>
            <a:r>
              <a:rPr lang="hu-HU" dirty="0" err="1"/>
              <a:t>detection</a:t>
            </a:r>
            <a:endParaRPr lang="hu-HU" dirty="0"/>
          </a:p>
          <a:p>
            <a:pPr lvl="1"/>
            <a:r>
              <a:rPr lang="hu-HU" dirty="0"/>
              <a:t>T</a:t>
            </a:r>
            <a:r>
              <a:rPr lang="en-US" dirty="0"/>
              <a:t>he noise caused by the skin surface suppressed the </a:t>
            </a:r>
            <a:r>
              <a:rPr lang="hu-HU" dirty="0" err="1"/>
              <a:t>leisure</a:t>
            </a:r>
            <a:r>
              <a:rPr lang="hu-HU" dirty="0"/>
              <a:t> </a:t>
            </a:r>
            <a:r>
              <a:rPr lang="hu-HU" dirty="0" err="1"/>
              <a:t>reconstruction</a:t>
            </a:r>
            <a:r>
              <a:rPr lang="en-US" dirty="0"/>
              <a:t> error</a:t>
            </a:r>
            <a:endParaRPr lang="hu-HU" dirty="0"/>
          </a:p>
          <a:p>
            <a:r>
              <a:rPr lang="hu-HU" dirty="0" err="1"/>
              <a:t>Transfer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  <a:p>
            <a:pPr lvl="1"/>
            <a:r>
              <a:rPr lang="hu-HU" dirty="0" err="1"/>
              <a:t>EfficientNet</a:t>
            </a:r>
            <a:endParaRPr lang="hu-HU" dirty="0"/>
          </a:p>
          <a:p>
            <a:pPr lvl="1"/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class</a:t>
            </a:r>
            <a:r>
              <a:rPr lang="hu-HU" dirty="0"/>
              <a:t> </a:t>
            </a:r>
            <a:r>
              <a:rPr lang="hu-HU" dirty="0" err="1"/>
              <a:t>weights</a:t>
            </a:r>
            <a:endParaRPr lang="hu-HU" dirty="0"/>
          </a:p>
          <a:p>
            <a:pPr lvl="1"/>
            <a:r>
              <a:rPr lang="hu-HU" dirty="0" err="1"/>
              <a:t>Balanced</a:t>
            </a:r>
            <a:r>
              <a:rPr lang="hu-HU" dirty="0"/>
              <a:t> </a:t>
            </a:r>
            <a:r>
              <a:rPr lang="hu-HU" dirty="0" err="1"/>
              <a:t>dataset</a:t>
            </a:r>
            <a:endParaRPr lang="hu-HU" dirty="0"/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3D334B2A-311B-F114-0FB3-162768098D2C}"/>
              </a:ext>
            </a:extLst>
          </p:cNvPr>
          <p:cNvGrpSpPr/>
          <p:nvPr/>
        </p:nvGrpSpPr>
        <p:grpSpPr>
          <a:xfrm>
            <a:off x="9861754" y="492726"/>
            <a:ext cx="1052049" cy="1070359"/>
            <a:chOff x="9301316" y="526460"/>
            <a:chExt cx="1514166" cy="1070359"/>
          </a:xfrm>
        </p:grpSpPr>
        <p:sp>
          <p:nvSpPr>
            <p:cNvPr id="5" name="Nyíl: visszakanyarodó 4">
              <a:extLst>
                <a:ext uri="{FF2B5EF4-FFF2-40B4-BE49-F238E27FC236}">
                  <a16:creationId xmlns:a16="http://schemas.microsoft.com/office/drawing/2014/main" id="{7443D68C-71CE-652D-FF03-9E966D35C01A}"/>
                </a:ext>
              </a:extLst>
            </p:cNvPr>
            <p:cNvSpPr/>
            <p:nvPr/>
          </p:nvSpPr>
          <p:spPr>
            <a:xfrm rot="16200000">
              <a:off x="9153832" y="673944"/>
              <a:ext cx="1002891" cy="707923"/>
            </a:xfrm>
            <a:prstGeom prst="uturnArrow">
              <a:avLst>
                <a:gd name="adj1" fmla="val 26389"/>
                <a:gd name="adj2" fmla="val 25000"/>
                <a:gd name="adj3" fmla="val 38110"/>
                <a:gd name="adj4" fmla="val 63889"/>
                <a:gd name="adj5" fmla="val 10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  <p:sp>
          <p:nvSpPr>
            <p:cNvPr id="6" name="Nyíl: visszakanyarodó 5">
              <a:extLst>
                <a:ext uri="{FF2B5EF4-FFF2-40B4-BE49-F238E27FC236}">
                  <a16:creationId xmlns:a16="http://schemas.microsoft.com/office/drawing/2014/main" id="{521A57B5-84AC-A9C8-5A29-F43AE894DF56}"/>
                </a:ext>
              </a:extLst>
            </p:cNvPr>
            <p:cNvSpPr/>
            <p:nvPr/>
          </p:nvSpPr>
          <p:spPr>
            <a:xfrm rot="16200000" flipH="1" flipV="1">
              <a:off x="9960075" y="741412"/>
              <a:ext cx="1002891" cy="707923"/>
            </a:xfrm>
            <a:prstGeom prst="uturnArrow">
              <a:avLst>
                <a:gd name="adj1" fmla="val 26389"/>
                <a:gd name="adj2" fmla="val 25000"/>
                <a:gd name="adj3" fmla="val 36111"/>
                <a:gd name="adj4" fmla="val 63889"/>
                <a:gd name="adj5" fmla="val 10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2992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DCE0A3-073B-FCAB-71B1-9E2230F6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Database</a:t>
            </a:r>
            <a:r>
              <a:rPr lang="hu-HU" dirty="0"/>
              <a:t> 1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835A74E-340C-D867-26A5-168FED2F7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tried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previous</a:t>
            </a:r>
            <a:r>
              <a:rPr lang="hu-HU" dirty="0"/>
              <a:t> </a:t>
            </a:r>
            <a:r>
              <a:rPr lang="hu-HU" dirty="0" err="1"/>
              <a:t>competitions</a:t>
            </a:r>
            <a:endParaRPr lang="hu-HU" dirty="0"/>
          </a:p>
          <a:p>
            <a:r>
              <a:rPr lang="hu-HU" dirty="0"/>
              <a:t>The </a:t>
            </a:r>
            <a:r>
              <a:rPr lang="hu-HU" dirty="0" err="1"/>
              <a:t>result</a:t>
            </a:r>
            <a:r>
              <a:rPr lang="hu-HU" dirty="0"/>
              <a:t> </a:t>
            </a:r>
            <a:r>
              <a:rPr lang="hu-HU" dirty="0" err="1"/>
              <a:t>were</a:t>
            </a:r>
            <a:r>
              <a:rPr lang="hu-HU" dirty="0"/>
              <a:t> </a:t>
            </a:r>
            <a:r>
              <a:rPr lang="hu-HU" dirty="0" err="1"/>
              <a:t>terrible</a:t>
            </a:r>
            <a:r>
              <a:rPr lang="hu-HU" dirty="0"/>
              <a:t>…</a:t>
            </a:r>
          </a:p>
          <a:p>
            <a:r>
              <a:rPr lang="hu-HU" dirty="0"/>
              <a:t>The </a:t>
            </a:r>
            <a:r>
              <a:rPr lang="hu-HU" dirty="0" err="1"/>
              <a:t>model</a:t>
            </a:r>
            <a:r>
              <a:rPr lang="hu-HU" dirty="0"/>
              <a:t> </a:t>
            </a:r>
            <a:r>
              <a:rPr lang="hu-HU" dirty="0" err="1"/>
              <a:t>learned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databases</a:t>
            </a:r>
            <a:r>
              <a:rPr lang="hu-HU" dirty="0"/>
              <a:t> </a:t>
            </a:r>
            <a:r>
              <a:rPr lang="hu-HU" dirty="0" err="1"/>
              <a:t>instead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features</a:t>
            </a:r>
            <a:endParaRPr lang="hu-HU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8542AF46-6A45-52DD-7629-A2FCDC718037}"/>
              </a:ext>
            </a:extLst>
          </p:cNvPr>
          <p:cNvGrpSpPr/>
          <p:nvPr/>
        </p:nvGrpSpPr>
        <p:grpSpPr>
          <a:xfrm>
            <a:off x="9784080" y="576072"/>
            <a:ext cx="1033272" cy="896112"/>
            <a:chOff x="9665208" y="521684"/>
            <a:chExt cx="1152144" cy="950500"/>
          </a:xfrm>
        </p:grpSpPr>
        <p:sp>
          <p:nvSpPr>
            <p:cNvPr id="4" name="Folyamatábra: Feldolgozás 3">
              <a:extLst>
                <a:ext uri="{FF2B5EF4-FFF2-40B4-BE49-F238E27FC236}">
                  <a16:creationId xmlns:a16="http://schemas.microsoft.com/office/drawing/2014/main" id="{A66C0E46-F887-BD8C-05B1-2D8EC26CF2ED}"/>
                </a:ext>
              </a:extLst>
            </p:cNvPr>
            <p:cNvSpPr/>
            <p:nvPr/>
          </p:nvSpPr>
          <p:spPr>
            <a:xfrm>
              <a:off x="9665208" y="1216152"/>
              <a:ext cx="1152144" cy="256032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Folyamatábra: Feldolgozás 5">
              <a:extLst>
                <a:ext uri="{FF2B5EF4-FFF2-40B4-BE49-F238E27FC236}">
                  <a16:creationId xmlns:a16="http://schemas.microsoft.com/office/drawing/2014/main" id="{F1826272-5A08-3543-C2DA-DA196B326A08}"/>
                </a:ext>
              </a:extLst>
            </p:cNvPr>
            <p:cNvSpPr/>
            <p:nvPr/>
          </p:nvSpPr>
          <p:spPr>
            <a:xfrm>
              <a:off x="9665208" y="869632"/>
              <a:ext cx="1152144" cy="256032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Folyamatábra: Feldolgozás 6">
              <a:extLst>
                <a:ext uri="{FF2B5EF4-FFF2-40B4-BE49-F238E27FC236}">
                  <a16:creationId xmlns:a16="http://schemas.microsoft.com/office/drawing/2014/main" id="{8986B633-419B-4FE3-D110-3091B14E9421}"/>
                </a:ext>
              </a:extLst>
            </p:cNvPr>
            <p:cNvSpPr/>
            <p:nvPr/>
          </p:nvSpPr>
          <p:spPr>
            <a:xfrm>
              <a:off x="9665208" y="521684"/>
              <a:ext cx="1152144" cy="256032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F48483AC-49B8-ADA6-4263-47D2030968E3}"/>
              </a:ext>
            </a:extLst>
          </p:cNvPr>
          <p:cNvGrpSpPr/>
          <p:nvPr/>
        </p:nvGrpSpPr>
        <p:grpSpPr>
          <a:xfrm>
            <a:off x="1228261" y="3813511"/>
            <a:ext cx="4486739" cy="1874058"/>
            <a:chOff x="2298109" y="3530046"/>
            <a:chExt cx="5163395" cy="2175669"/>
          </a:xfrm>
        </p:grpSpPr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E6858FBA-0F33-3B76-DFFB-633B06070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109" y="4001294"/>
              <a:ext cx="5163395" cy="1704421"/>
            </a:xfrm>
            <a:prstGeom prst="rect">
              <a:avLst/>
            </a:prstGeom>
          </p:spPr>
        </p:pic>
        <p:pic>
          <p:nvPicPr>
            <p:cNvPr id="12" name="Kép 11">
              <a:extLst>
                <a:ext uri="{FF2B5EF4-FFF2-40B4-BE49-F238E27FC236}">
                  <a16:creationId xmlns:a16="http://schemas.microsoft.com/office/drawing/2014/main" id="{CC433EFD-0070-516A-2CB6-8DD6BAB04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109" y="3530046"/>
              <a:ext cx="5163395" cy="369331"/>
            </a:xfrm>
            <a:prstGeom prst="rect">
              <a:avLst/>
            </a:prstGeom>
          </p:spPr>
        </p:pic>
      </p:grp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52AE3280-7B92-F57E-488A-806B48C645A8}"/>
              </a:ext>
            </a:extLst>
          </p:cNvPr>
          <p:cNvGrpSpPr/>
          <p:nvPr/>
        </p:nvGrpSpPr>
        <p:grpSpPr>
          <a:xfrm>
            <a:off x="6096000" y="3807354"/>
            <a:ext cx="4593336" cy="1898499"/>
            <a:chOff x="6096000" y="3807354"/>
            <a:chExt cx="4593336" cy="1898499"/>
          </a:xfrm>
        </p:grpSpPr>
        <p:grpSp>
          <p:nvGrpSpPr>
            <p:cNvPr id="16" name="Csoportba foglalás 15">
              <a:extLst>
                <a:ext uri="{FF2B5EF4-FFF2-40B4-BE49-F238E27FC236}">
                  <a16:creationId xmlns:a16="http://schemas.microsoft.com/office/drawing/2014/main" id="{47E2D86F-F788-85F4-3A1E-28D84BE0810F}"/>
                </a:ext>
              </a:extLst>
            </p:cNvPr>
            <p:cNvGrpSpPr/>
            <p:nvPr/>
          </p:nvGrpSpPr>
          <p:grpSpPr>
            <a:xfrm>
              <a:off x="6096000" y="4237714"/>
              <a:ext cx="4593336" cy="1468139"/>
              <a:chOff x="6096000" y="4310866"/>
              <a:chExt cx="4593336" cy="1468139"/>
            </a:xfrm>
          </p:grpSpPr>
          <p:sp>
            <p:nvSpPr>
              <p:cNvPr id="15" name="Folyamatábra: Feldolgozás 14">
                <a:extLst>
                  <a:ext uri="{FF2B5EF4-FFF2-40B4-BE49-F238E27FC236}">
                    <a16:creationId xmlns:a16="http://schemas.microsoft.com/office/drawing/2014/main" id="{20F1BC6A-CA99-B720-3C3B-C32ECDB7F2C9}"/>
                  </a:ext>
                </a:extLst>
              </p:cNvPr>
              <p:cNvSpPr/>
              <p:nvPr/>
            </p:nvSpPr>
            <p:spPr>
              <a:xfrm>
                <a:off x="6096000" y="4310866"/>
                <a:ext cx="4593336" cy="1468139"/>
              </a:xfrm>
              <a:prstGeom prst="flowChartProces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grpSp>
            <p:nvGrpSpPr>
              <p:cNvPr id="14" name="Csoportba foglalás 13">
                <a:extLst>
                  <a:ext uri="{FF2B5EF4-FFF2-40B4-BE49-F238E27FC236}">
                    <a16:creationId xmlns:a16="http://schemas.microsoft.com/office/drawing/2014/main" id="{1514AB4C-CFB1-BFD3-0BC5-AFADCB422385}"/>
                  </a:ext>
                </a:extLst>
              </p:cNvPr>
              <p:cNvGrpSpPr/>
              <p:nvPr/>
            </p:nvGrpSpPr>
            <p:grpSpPr>
              <a:xfrm>
                <a:off x="6192867" y="4385482"/>
                <a:ext cx="4420170" cy="1321108"/>
                <a:chOff x="6401857" y="5635752"/>
                <a:chExt cx="4420170" cy="1321108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82AABE59-6067-97B5-217C-4D6BADE998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01857" y="5635752"/>
                  <a:ext cx="1980562" cy="13203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E002B818-972E-D19D-2A4F-32220835FD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74694" y="5636486"/>
                  <a:ext cx="2347333" cy="13203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18" name="Kép 17">
              <a:extLst>
                <a:ext uri="{FF2B5EF4-FFF2-40B4-BE49-F238E27FC236}">
                  <a16:creationId xmlns:a16="http://schemas.microsoft.com/office/drawing/2014/main" id="{20841E83-BFA5-68E4-B9B4-56BAB2FA4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1" y="3807354"/>
              <a:ext cx="4593335" cy="32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997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C4A29-9DB3-E581-8699-37A944304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2711BF-E22D-2717-C45E-BB646FE3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Database</a:t>
            </a:r>
            <a:r>
              <a:rPr lang="hu-HU" dirty="0"/>
              <a:t> 2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359218-E427-61B0-396D-37661C501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In </a:t>
            </a:r>
            <a:r>
              <a:rPr lang="hu-HU" dirty="0" err="1"/>
              <a:t>the</a:t>
            </a:r>
            <a:r>
              <a:rPr lang="hu-HU" dirty="0"/>
              <a:t> end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balanced</a:t>
            </a:r>
            <a:r>
              <a:rPr lang="hu-HU" dirty="0"/>
              <a:t> </a:t>
            </a:r>
            <a:r>
              <a:rPr lang="hu-HU" dirty="0" err="1"/>
              <a:t>datasets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classifier</a:t>
            </a:r>
            <a:endParaRPr lang="hu-HU" dirty="0"/>
          </a:p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tried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augmentation</a:t>
            </a:r>
            <a:endParaRPr lang="hu-HU" dirty="0"/>
          </a:p>
          <a:p>
            <a:r>
              <a:rPr lang="hu-HU" dirty="0"/>
              <a:t>The </a:t>
            </a:r>
            <a:r>
              <a:rPr lang="hu-HU" dirty="0" err="1"/>
              <a:t>model</a:t>
            </a:r>
            <a:r>
              <a:rPr lang="hu-HU" dirty="0"/>
              <a:t> </a:t>
            </a:r>
            <a:r>
              <a:rPr lang="hu-HU" dirty="0" err="1"/>
              <a:t>learned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augmentation</a:t>
            </a:r>
            <a:endParaRPr lang="hu-HU" dirty="0"/>
          </a:p>
          <a:p>
            <a:r>
              <a:rPr lang="hu-HU" dirty="0" err="1"/>
              <a:t>We</a:t>
            </a:r>
            <a:r>
              <a:rPr lang="hu-HU" dirty="0"/>
              <a:t> fixed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augmentation</a:t>
            </a:r>
            <a:endParaRPr lang="hu-HU" dirty="0"/>
          </a:p>
          <a:p>
            <a:r>
              <a:rPr lang="hu-HU" dirty="0"/>
              <a:t>The </a:t>
            </a:r>
            <a:r>
              <a:rPr lang="hu-HU" dirty="0" err="1"/>
              <a:t>model</a:t>
            </a:r>
            <a:r>
              <a:rPr lang="hu-HU" dirty="0"/>
              <a:t> overfitted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train</a:t>
            </a:r>
            <a:endParaRPr lang="hu-HU" dirty="0"/>
          </a:p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gave</a:t>
            </a:r>
            <a:r>
              <a:rPr lang="hu-HU" dirty="0"/>
              <a:t> </a:t>
            </a:r>
            <a:r>
              <a:rPr lang="hu-HU" dirty="0" err="1"/>
              <a:t>up</a:t>
            </a:r>
            <a:r>
              <a:rPr lang="hu-HU" dirty="0"/>
              <a:t> and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balanced</a:t>
            </a:r>
            <a:r>
              <a:rPr lang="hu-HU" dirty="0"/>
              <a:t> </a:t>
            </a:r>
            <a:r>
              <a:rPr lang="hu-HU" dirty="0" err="1"/>
              <a:t>datasets</a:t>
            </a:r>
            <a:endParaRPr lang="hu-HU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D5D51EDA-2F87-9546-E46C-6AFADCBBCC9D}"/>
              </a:ext>
            </a:extLst>
          </p:cNvPr>
          <p:cNvGrpSpPr/>
          <p:nvPr/>
        </p:nvGrpSpPr>
        <p:grpSpPr>
          <a:xfrm>
            <a:off x="9784080" y="576072"/>
            <a:ext cx="1033272" cy="896112"/>
            <a:chOff x="9665208" y="521684"/>
            <a:chExt cx="1152144" cy="950500"/>
          </a:xfrm>
        </p:grpSpPr>
        <p:sp>
          <p:nvSpPr>
            <p:cNvPr id="4" name="Folyamatábra: Feldolgozás 3">
              <a:extLst>
                <a:ext uri="{FF2B5EF4-FFF2-40B4-BE49-F238E27FC236}">
                  <a16:creationId xmlns:a16="http://schemas.microsoft.com/office/drawing/2014/main" id="{9294F93B-5561-12B5-6990-98F794A1F08F}"/>
                </a:ext>
              </a:extLst>
            </p:cNvPr>
            <p:cNvSpPr/>
            <p:nvPr/>
          </p:nvSpPr>
          <p:spPr>
            <a:xfrm>
              <a:off x="9665208" y="1216152"/>
              <a:ext cx="1152144" cy="256032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Folyamatábra: Feldolgozás 5">
              <a:extLst>
                <a:ext uri="{FF2B5EF4-FFF2-40B4-BE49-F238E27FC236}">
                  <a16:creationId xmlns:a16="http://schemas.microsoft.com/office/drawing/2014/main" id="{EA63C05F-61D9-4E50-1C40-ABC6FEEABEE3}"/>
                </a:ext>
              </a:extLst>
            </p:cNvPr>
            <p:cNvSpPr/>
            <p:nvPr/>
          </p:nvSpPr>
          <p:spPr>
            <a:xfrm>
              <a:off x="9665208" y="869632"/>
              <a:ext cx="1152144" cy="256032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Folyamatábra: Feldolgozás 6">
              <a:extLst>
                <a:ext uri="{FF2B5EF4-FFF2-40B4-BE49-F238E27FC236}">
                  <a16:creationId xmlns:a16="http://schemas.microsoft.com/office/drawing/2014/main" id="{CA367E9F-1096-D0D3-BF40-147DD54C4261}"/>
                </a:ext>
              </a:extLst>
            </p:cNvPr>
            <p:cNvSpPr/>
            <p:nvPr/>
          </p:nvSpPr>
          <p:spPr>
            <a:xfrm>
              <a:off x="9665208" y="521684"/>
              <a:ext cx="1152144" cy="256032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9" name="Kép 8" descr="A képen szöveg, képernyőkép, diagram, szám látható&#10;&#10;Automatikusan generált leírás">
            <a:extLst>
              <a:ext uri="{FF2B5EF4-FFF2-40B4-BE49-F238E27FC236}">
                <a16:creationId xmlns:a16="http://schemas.microsoft.com/office/drawing/2014/main" id="{E39D8681-BE0E-83AC-4446-C4B5BD067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20" y="3429000"/>
            <a:ext cx="3164162" cy="226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9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2F58D-C9C1-C8F4-A84D-F54C0E83F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B3BAA6-0839-5503-A9E1-0B52A0DC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potential</a:t>
            </a:r>
            <a:r>
              <a:rPr lang="hu-HU" dirty="0"/>
              <a:t> </a:t>
            </a:r>
            <a:r>
              <a:rPr lang="hu-HU" dirty="0" err="1"/>
              <a:t>problem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597F0D-A325-BFFB-35BC-A638C9004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Solution</a:t>
            </a:r>
            <a:r>
              <a:rPr lang="hu-HU" dirty="0"/>
              <a:t>: </a:t>
            </a:r>
            <a:r>
              <a:rPr lang="hu-HU" dirty="0" err="1"/>
              <a:t>better</a:t>
            </a:r>
            <a:r>
              <a:rPr lang="hu-HU" dirty="0"/>
              <a:t> </a:t>
            </a:r>
            <a:r>
              <a:rPr lang="hu-HU" dirty="0" err="1"/>
              <a:t>splitting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train</a:t>
            </a:r>
            <a:r>
              <a:rPr lang="hu-HU" dirty="0"/>
              <a:t> </a:t>
            </a:r>
            <a:r>
              <a:rPr lang="hu-HU" dirty="0" err="1"/>
              <a:t>set</a:t>
            </a:r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1E93D6F-A9C8-521B-F557-666F8A27C521}"/>
              </a:ext>
            </a:extLst>
          </p:cNvPr>
          <p:cNvSpPr txBox="1"/>
          <p:nvPr/>
        </p:nvSpPr>
        <p:spPr>
          <a:xfrm>
            <a:off x="10268713" y="96882"/>
            <a:ext cx="5852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5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!</a:t>
            </a:r>
          </a:p>
        </p:txBody>
      </p: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47F9EC8E-A16D-AD74-06AF-79EE78CF42ED}"/>
              </a:ext>
            </a:extLst>
          </p:cNvPr>
          <p:cNvGrpSpPr/>
          <p:nvPr/>
        </p:nvGrpSpPr>
        <p:grpSpPr>
          <a:xfrm>
            <a:off x="1191768" y="2615184"/>
            <a:ext cx="4520184" cy="3361944"/>
            <a:chOff x="1191768" y="2615184"/>
            <a:chExt cx="4520184" cy="3361944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B0E31409-2D41-82EF-D7DC-AB3DE6C13AD2}"/>
                </a:ext>
              </a:extLst>
            </p:cNvPr>
            <p:cNvSpPr/>
            <p:nvPr/>
          </p:nvSpPr>
          <p:spPr>
            <a:xfrm>
              <a:off x="1191768" y="2615184"/>
              <a:ext cx="2712720" cy="18836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accent2">
                      <a:lumMod val="50000"/>
                    </a:schemeClr>
                  </a:solidFill>
                </a:rPr>
                <a:t>cluster</a:t>
              </a:r>
              <a:r>
                <a:rPr lang="hu-HU" dirty="0">
                  <a:solidFill>
                    <a:schemeClr val="accent2">
                      <a:lumMod val="50000"/>
                    </a:schemeClr>
                  </a:solidFill>
                </a:rPr>
                <a:t> 1</a:t>
              </a:r>
            </a:p>
          </p:txBody>
        </p:sp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0CCAA0FB-43F6-232D-DB9E-C99343F07587}"/>
                </a:ext>
              </a:extLst>
            </p:cNvPr>
            <p:cNvSpPr/>
            <p:nvPr/>
          </p:nvSpPr>
          <p:spPr>
            <a:xfrm>
              <a:off x="2999232" y="4093464"/>
              <a:ext cx="2712720" cy="18836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accent2">
                      <a:lumMod val="50000"/>
                    </a:schemeClr>
                  </a:solidFill>
                </a:rPr>
                <a:t>cluster</a:t>
              </a:r>
              <a:r>
                <a:rPr lang="hu-HU" dirty="0">
                  <a:solidFill>
                    <a:schemeClr val="accent2">
                      <a:lumMod val="50000"/>
                    </a:schemeClr>
                  </a:solidFill>
                </a:rPr>
                <a:t> 2</a:t>
              </a:r>
            </a:p>
          </p:txBody>
        </p:sp>
        <p:sp>
          <p:nvSpPr>
            <p:cNvPr id="12" name="Ellipszis 11">
              <a:extLst>
                <a:ext uri="{FF2B5EF4-FFF2-40B4-BE49-F238E27FC236}">
                  <a16:creationId xmlns:a16="http://schemas.microsoft.com/office/drawing/2014/main" id="{031E6466-A24A-A4F6-D3D1-D300D89B5741}"/>
                </a:ext>
              </a:extLst>
            </p:cNvPr>
            <p:cNvSpPr/>
            <p:nvPr/>
          </p:nvSpPr>
          <p:spPr>
            <a:xfrm>
              <a:off x="1709928" y="2761488"/>
              <a:ext cx="1124712" cy="60350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accent4">
                      <a:lumMod val="50000"/>
                    </a:schemeClr>
                  </a:solidFill>
                </a:rPr>
                <a:t>mal</a:t>
              </a:r>
              <a:r>
                <a:rPr lang="hu-HU" dirty="0">
                  <a:solidFill>
                    <a:schemeClr val="accent4">
                      <a:lumMod val="50000"/>
                    </a:schemeClr>
                  </a:solidFill>
                </a:rPr>
                <a:t>. 1</a:t>
              </a:r>
            </a:p>
          </p:txBody>
        </p:sp>
        <p:sp>
          <p:nvSpPr>
            <p:cNvPr id="13" name="Ellipszis 12">
              <a:extLst>
                <a:ext uri="{FF2B5EF4-FFF2-40B4-BE49-F238E27FC236}">
                  <a16:creationId xmlns:a16="http://schemas.microsoft.com/office/drawing/2014/main" id="{503D907E-03C4-0D8E-469E-154ACF7DF67C}"/>
                </a:ext>
              </a:extLst>
            </p:cNvPr>
            <p:cNvSpPr/>
            <p:nvPr/>
          </p:nvSpPr>
          <p:spPr>
            <a:xfrm>
              <a:off x="4175760" y="5171790"/>
              <a:ext cx="1124712" cy="60350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accent4">
                      <a:lumMod val="50000"/>
                    </a:schemeClr>
                  </a:solidFill>
                </a:rPr>
                <a:t>mal</a:t>
              </a:r>
              <a:r>
                <a:rPr lang="hu-HU" dirty="0">
                  <a:solidFill>
                    <a:schemeClr val="accent4">
                      <a:lumMod val="50000"/>
                    </a:schemeClr>
                  </a:solidFill>
                </a:rPr>
                <a:t>. 2</a:t>
              </a: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799C632B-7E2E-38F0-9715-A16CE8F1693F}"/>
              </a:ext>
            </a:extLst>
          </p:cNvPr>
          <p:cNvGrpSpPr/>
          <p:nvPr/>
        </p:nvGrpSpPr>
        <p:grpSpPr>
          <a:xfrm>
            <a:off x="6333744" y="2511552"/>
            <a:ext cx="4520184" cy="3361944"/>
            <a:chOff x="1191768" y="2615184"/>
            <a:chExt cx="4520184" cy="3361944"/>
          </a:xfrm>
        </p:grpSpPr>
        <p:sp>
          <p:nvSpPr>
            <p:cNvPr id="16" name="Ellipszis 15">
              <a:extLst>
                <a:ext uri="{FF2B5EF4-FFF2-40B4-BE49-F238E27FC236}">
                  <a16:creationId xmlns:a16="http://schemas.microsoft.com/office/drawing/2014/main" id="{2AAC3FCE-19D6-348B-1705-89B09985EB24}"/>
                </a:ext>
              </a:extLst>
            </p:cNvPr>
            <p:cNvSpPr/>
            <p:nvPr/>
          </p:nvSpPr>
          <p:spPr>
            <a:xfrm>
              <a:off x="1191768" y="2615184"/>
              <a:ext cx="2712720" cy="18836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accent2">
                      <a:lumMod val="50000"/>
                    </a:schemeClr>
                  </a:solidFill>
                </a:rPr>
                <a:t>cluster</a:t>
              </a:r>
              <a:r>
                <a:rPr lang="hu-HU" dirty="0">
                  <a:solidFill>
                    <a:schemeClr val="accent2">
                      <a:lumMod val="50000"/>
                    </a:schemeClr>
                  </a:solidFill>
                </a:rPr>
                <a:t> 1</a:t>
              </a:r>
            </a:p>
          </p:txBody>
        </p:sp>
        <p:sp>
          <p:nvSpPr>
            <p:cNvPr id="17" name="Ellipszis 16">
              <a:extLst>
                <a:ext uri="{FF2B5EF4-FFF2-40B4-BE49-F238E27FC236}">
                  <a16:creationId xmlns:a16="http://schemas.microsoft.com/office/drawing/2014/main" id="{A6519593-4EAE-6B1E-B0F3-829ADEC5B21B}"/>
                </a:ext>
              </a:extLst>
            </p:cNvPr>
            <p:cNvSpPr/>
            <p:nvPr/>
          </p:nvSpPr>
          <p:spPr>
            <a:xfrm>
              <a:off x="2999232" y="4093464"/>
              <a:ext cx="2712720" cy="18836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accent2">
                      <a:lumMod val="50000"/>
                    </a:schemeClr>
                  </a:solidFill>
                </a:rPr>
                <a:t>cluster</a:t>
              </a:r>
              <a:r>
                <a:rPr lang="hu-HU" dirty="0">
                  <a:solidFill>
                    <a:schemeClr val="accent2">
                      <a:lumMod val="50000"/>
                    </a:schemeClr>
                  </a:solidFill>
                </a:rPr>
                <a:t> 2</a:t>
              </a:r>
            </a:p>
          </p:txBody>
        </p:sp>
        <p:sp>
          <p:nvSpPr>
            <p:cNvPr id="18" name="Ellipszis 17">
              <a:extLst>
                <a:ext uri="{FF2B5EF4-FFF2-40B4-BE49-F238E27FC236}">
                  <a16:creationId xmlns:a16="http://schemas.microsoft.com/office/drawing/2014/main" id="{C1A920FA-76CD-C30E-7ECD-8FCD05E28E93}"/>
                </a:ext>
              </a:extLst>
            </p:cNvPr>
            <p:cNvSpPr/>
            <p:nvPr/>
          </p:nvSpPr>
          <p:spPr>
            <a:xfrm>
              <a:off x="1709928" y="2761488"/>
              <a:ext cx="1124712" cy="60350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accent4">
                      <a:lumMod val="50000"/>
                    </a:schemeClr>
                  </a:solidFill>
                </a:rPr>
                <a:t>mal</a:t>
              </a:r>
              <a:r>
                <a:rPr lang="hu-HU" dirty="0">
                  <a:solidFill>
                    <a:schemeClr val="accent4">
                      <a:lumMod val="50000"/>
                    </a:schemeClr>
                  </a:solidFill>
                </a:rPr>
                <a:t>. 1</a:t>
              </a:r>
            </a:p>
          </p:txBody>
        </p:sp>
      </p:grpSp>
      <p:sp>
        <p:nvSpPr>
          <p:cNvPr id="20" name="Ellipszis 19">
            <a:extLst>
              <a:ext uri="{FF2B5EF4-FFF2-40B4-BE49-F238E27FC236}">
                <a16:creationId xmlns:a16="http://schemas.microsoft.com/office/drawing/2014/main" id="{3182ACFB-1890-EBEC-6BCF-2F2AC4139B86}"/>
              </a:ext>
            </a:extLst>
          </p:cNvPr>
          <p:cNvSpPr/>
          <p:nvPr/>
        </p:nvSpPr>
        <p:spPr>
          <a:xfrm>
            <a:off x="7078980" y="3640887"/>
            <a:ext cx="1124712" cy="60350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mal</a:t>
            </a:r>
            <a:r>
              <a:rPr lang="hu-HU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3</a:t>
            </a:r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BE15853B-8077-2332-021A-2BC6171C5D4A}"/>
              </a:ext>
            </a:extLst>
          </p:cNvPr>
          <p:cNvSpPr/>
          <p:nvPr/>
        </p:nvSpPr>
        <p:spPr>
          <a:xfrm>
            <a:off x="9259824" y="4123137"/>
            <a:ext cx="1124712" cy="60350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mal</a:t>
            </a:r>
            <a:r>
              <a:rPr lang="hu-HU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4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917C0A29-B304-BBEC-3FCB-5C24397EC784}"/>
              </a:ext>
            </a:extLst>
          </p:cNvPr>
          <p:cNvSpPr txBox="1"/>
          <p:nvPr/>
        </p:nvSpPr>
        <p:spPr>
          <a:xfrm>
            <a:off x="4085037" y="3275978"/>
            <a:ext cx="882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u="sng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train</a:t>
            </a:r>
            <a:endParaRPr lang="hu-HU" sz="28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5AAB456E-D76B-7469-A87A-A213EEAE9D98}"/>
              </a:ext>
            </a:extLst>
          </p:cNvPr>
          <p:cNvSpPr txBox="1"/>
          <p:nvPr/>
        </p:nvSpPr>
        <p:spPr>
          <a:xfrm>
            <a:off x="9400032" y="3175600"/>
            <a:ext cx="77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821026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523</Words>
  <Application>Microsoft Office PowerPoint</Application>
  <PresentationFormat>Szélesvásznú</PresentationFormat>
  <Paragraphs>84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9" baseType="lpstr">
      <vt:lpstr>Aptos</vt:lpstr>
      <vt:lpstr>Arial</vt:lpstr>
      <vt:lpstr>Arial Black</vt:lpstr>
      <vt:lpstr>Google Sans</vt:lpstr>
      <vt:lpstr>Office-téma</vt:lpstr>
      <vt:lpstr>ISIC 2024 - Skin Cancer Detection</vt:lpstr>
      <vt:lpstr>Objectives, motivation</vt:lpstr>
      <vt:lpstr>Previous solutions</vt:lpstr>
      <vt:lpstr>System design 1</vt:lpstr>
      <vt:lpstr>System design 2</vt:lpstr>
      <vt:lpstr>Our iterations</vt:lpstr>
      <vt:lpstr>Database 1</vt:lpstr>
      <vt:lpstr>Database 2</vt:lpstr>
      <vt:lpstr>A potential problem</vt:lpstr>
      <vt:lpstr>Architecture 1</vt:lpstr>
      <vt:lpstr>Architecture 2</vt:lpstr>
      <vt:lpstr>Demo</vt:lpstr>
      <vt:lpstr>Summary 1</vt:lpstr>
      <vt:lpstr>Summary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O365 felhasználó</dc:creator>
  <cp:lastModifiedBy>O365 felhasználó</cp:lastModifiedBy>
  <cp:revision>108</cp:revision>
  <dcterms:created xsi:type="dcterms:W3CDTF">2024-12-10T10:39:24Z</dcterms:created>
  <dcterms:modified xsi:type="dcterms:W3CDTF">2025-01-08T09:37:05Z</dcterms:modified>
</cp:coreProperties>
</file>